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26"/>
  </p:notesMasterIdLst>
  <p:sldIdLst>
    <p:sldId id="256" r:id="rId5"/>
    <p:sldId id="273" r:id="rId6"/>
    <p:sldId id="277" r:id="rId7"/>
    <p:sldId id="276" r:id="rId8"/>
    <p:sldId id="272" r:id="rId9"/>
    <p:sldId id="274" r:id="rId10"/>
    <p:sldId id="258" r:id="rId11"/>
    <p:sldId id="259" r:id="rId12"/>
    <p:sldId id="260" r:id="rId13"/>
    <p:sldId id="261" r:id="rId14"/>
    <p:sldId id="262" r:id="rId15"/>
    <p:sldId id="263" r:id="rId16"/>
    <p:sldId id="270" r:id="rId17"/>
    <p:sldId id="279" r:id="rId18"/>
    <p:sldId id="278" r:id="rId19"/>
    <p:sldId id="264" r:id="rId20"/>
    <p:sldId id="275" r:id="rId21"/>
    <p:sldId id="265" r:id="rId22"/>
    <p:sldId id="266" r:id="rId23"/>
    <p:sldId id="267" r:id="rId24"/>
    <p:sldId id="268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6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6F908-B70F-4246-BF9E-DBE300312711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2DB24-16E5-4BA4-813A-E1489807C1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7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students should</a:t>
            </a:r>
            <a:r>
              <a:rPr lang="en-US" baseline="0" dirty="0" smtClean="0"/>
              <a:t> be actively involved in learning.  </a:t>
            </a:r>
          </a:p>
          <a:p>
            <a:r>
              <a:rPr lang="en-US" baseline="0" dirty="0" smtClean="0"/>
              <a:t>Teachers talk 70% of one hour, students 30%.</a:t>
            </a:r>
          </a:p>
          <a:p>
            <a:r>
              <a:rPr lang="en-US" baseline="0" dirty="0" smtClean="0"/>
              <a:t>Students need 5-8 seconds to process a question or new information. Give appropriate wait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2DB24-16E5-4BA4-813A-E1489807C18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2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FA9FD-385D-4358-A506-C4945E2C1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A8022-6373-40F1-9805-C57677CF33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DF019-FABA-4B00-8C28-A8E6969927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2EDB8-C6C0-4D52-8DE5-71C53E1671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E8B33-BBEB-4313-8955-5BAFF67CF9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8D5D2-379B-4702-907F-0617B2F258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790CA-F269-42D4-837E-75A4820B27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07DC5-59BE-48C2-9853-89E21AFA5C7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77E8D-3933-493B-A16F-608B3B208B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6107E-642B-4C63-88BB-0F71141965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64F74FA-2056-4536-A0A7-CD496DA981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7B37E2D-9AD9-434E-85AD-0E89BE0EF6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0"/>
            <a:ext cx="8077200" cy="1673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10700" dirty="0" smtClean="0">
                <a:latin typeface="Footlight MT Light" pitchFamily="18" charset="0"/>
              </a:rPr>
              <a:t>The SIOP Model</a:t>
            </a:r>
            <a:r>
              <a:rPr lang="en-US" sz="6000" dirty="0" smtClean="0">
                <a:latin typeface="Footlight MT Light" pitchFamily="18" charset="0"/>
              </a:rPr>
              <a:t/>
            </a:r>
            <a:br>
              <a:rPr lang="en-US" sz="6000" dirty="0" smtClean="0">
                <a:latin typeface="Footlight MT Light" pitchFamily="18" charset="0"/>
              </a:rPr>
            </a:br>
            <a:endParaRPr lang="en-US" sz="6000" dirty="0" smtClean="0">
              <a:latin typeface="Footlight MT Light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181600"/>
            <a:ext cx="8610600" cy="14996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Broadway" pitchFamily="82" charset="0"/>
              </a:rPr>
              <a:t>   </a:t>
            </a:r>
            <a:r>
              <a:rPr lang="en-US" sz="5400" dirty="0" smtClean="0">
                <a:latin typeface="Georgia" pitchFamily="18" charset="0"/>
              </a:rPr>
              <a:t>Teaching English Learners</a:t>
            </a:r>
            <a:endParaRPr lang="en-US" sz="3600" dirty="0" smtClean="0">
              <a:latin typeface="Georgia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568" y="304800"/>
            <a:ext cx="3576637" cy="441960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latin typeface="Footlight MT Light" pitchFamily="18" charset="0"/>
              </a:rPr>
              <a:t>Ideas for Preparation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4710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Create Outlines for notes, so that students can just fill in the blanks while trying to follow along.</a:t>
            </a:r>
          </a:p>
          <a:p>
            <a:r>
              <a:rPr lang="en-US" dirty="0" smtClean="0"/>
              <a:t>Highlighted Text- highlight important vocabulary and ideas in the text before you teach that unit.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Marginal notes- As well as highlighting text, you could also place simplified definitions or notes in the margins. If you can’t write in the textbooks, use post-its.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Taped/Adapted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Watching the films before the unit or book.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latin typeface="Footlight MT Light" pitchFamily="18" charset="0"/>
              </a:rPr>
              <a:t>Building Background Ideas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Try to link concepts to students’ background experience.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Content Word Walls in classrooms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Concept/Vocabulary Definition Map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Visual Vocabulary with pictures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Realia-real life objects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KWL, Brainstorming, Word Splash, Quick Writes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Strategies: “Stand up if …” , “Just like Me”, “Have you ever…”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Footlight MT Light" pitchFamily="18" charset="0"/>
              </a:rPr>
              <a:t>Comprehensible Input Ideas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8458200" cy="4357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 appropriate speech and pacing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Avoid idioms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Slow Down!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Think Time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Model Expectations or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Use Visual and Oral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List Instructions, Number steps, Keep it Simple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Check for understanding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0, 1, 2, 3 Fingers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Pencils Up/Down or Thumbs Up/Down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latin typeface="Footlight MT Light" pitchFamily="18" charset="0"/>
              </a:rPr>
              <a:t>Learning Strategies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7101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the students use to learn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Must teach strategies and model the process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Provide practice using the strategy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Highlighting Key Concepts/Vocabulary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Taking Notes-Post-It Notes, Note Cards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Mnemonic Devices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Sorting Information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One Teach One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Study groups-Jigsaw, Think-Write-Pair-Share,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 Box of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teaching learning strategies, answer:</a:t>
            </a:r>
          </a:p>
          <a:p>
            <a:pPr lvl="1"/>
            <a:r>
              <a:rPr lang="en-US" dirty="0" smtClean="0"/>
              <a:t>What is the tool?</a:t>
            </a:r>
          </a:p>
          <a:p>
            <a:pPr lvl="1"/>
            <a:r>
              <a:rPr lang="en-US" dirty="0" smtClean="0"/>
              <a:t>How do I use it?</a:t>
            </a:r>
          </a:p>
          <a:p>
            <a:pPr lvl="1"/>
            <a:r>
              <a:rPr lang="en-US" dirty="0" smtClean="0"/>
              <a:t>When and why do I use it?</a:t>
            </a:r>
          </a:p>
          <a:p>
            <a:pPr marL="457200" lvl="1" indent="0">
              <a:buNone/>
            </a:pP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time a student uses a new strategy, use familiar material-not something new. 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3271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Scaffolding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Verbal-Think Alouds, Paraphrasing, Correct Speech and Usage</a:t>
            </a:r>
          </a:p>
          <a:p>
            <a:r>
              <a:rPr lang="en-US" dirty="0" smtClean="0"/>
              <a:t>Procedural-Explicit Teaching/Modeling</a:t>
            </a:r>
          </a:p>
          <a:p>
            <a:r>
              <a:rPr lang="en-US" dirty="0" smtClean="0"/>
              <a:t>Instructional-Graphic Organizers</a:t>
            </a:r>
          </a:p>
          <a:p>
            <a:pPr lvl="1"/>
            <a:r>
              <a:rPr lang="en-US" dirty="0" smtClean="0"/>
              <a:t>4 Quadrant Activity</a:t>
            </a:r>
          </a:p>
          <a:p>
            <a:pPr lvl="1"/>
            <a:r>
              <a:rPr lang="en-US" dirty="0" smtClean="0"/>
              <a:t>Frayers</a:t>
            </a:r>
          </a:p>
          <a:p>
            <a:pPr lvl="1"/>
            <a:r>
              <a:rPr lang="en-US" dirty="0" smtClean="0"/>
              <a:t>Vocabulary Maps, Boxes,</a:t>
            </a:r>
          </a:p>
          <a:p>
            <a:pPr lvl="1"/>
            <a:r>
              <a:rPr lang="en-US" dirty="0" smtClean="0"/>
              <a:t>Foldables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544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772400" cy="746125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smtClean="0">
                <a:latin typeface="Footlight MT Light" pitchFamily="18" charset="0"/>
              </a:rPr>
              <a:t>Instructional Techniques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Preview </a:t>
            </a:r>
            <a:r>
              <a:rPr lang="en-US" sz="2800" dirty="0"/>
              <a:t>&amp;</a:t>
            </a:r>
            <a:r>
              <a:rPr lang="en-US" sz="2800" dirty="0" smtClean="0"/>
              <a:t> Predict 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Textbook Tour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GIST-10 Key words to summarize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Graffiti </a:t>
            </a:r>
            <a:r>
              <a:rPr lang="en-US" sz="2800" dirty="0" smtClean="0"/>
              <a:t>Write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Chunk and Chew (5-2-1 Rule)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Stretch It!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Musical Share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All Hands Up-(Phone a Friend or 50/50)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Check My Work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Stand-Up, Hand-Up, Pair-Up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Sentence Frames/Language Frames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250" fill="hold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250" fill="hold"/>
                                        <p:tgtEl>
                                          <p:spTgt spid="76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Table/Group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jobs for each member of the table/group</a:t>
            </a:r>
          </a:p>
          <a:p>
            <a:r>
              <a:rPr lang="en-US" dirty="0" smtClean="0"/>
              <a:t>Rotate the jobs each day or week</a:t>
            </a:r>
          </a:p>
          <a:p>
            <a:r>
              <a:rPr lang="en-US" dirty="0"/>
              <a:t>Provide many opportunities for interaction and discussion</a:t>
            </a:r>
            <a:r>
              <a:rPr lang="en-US" dirty="0" smtClean="0"/>
              <a:t>.</a:t>
            </a:r>
          </a:p>
          <a:p>
            <a:r>
              <a:rPr lang="en-US" dirty="0"/>
              <a:t>Use a variety of grouping </a:t>
            </a:r>
            <a:r>
              <a:rPr lang="en-US" dirty="0" smtClean="0"/>
              <a:t>configurations.</a:t>
            </a:r>
          </a:p>
          <a:p>
            <a:r>
              <a:rPr lang="en-US" dirty="0"/>
              <a:t>Shoulder/Elbow Partners, </a:t>
            </a:r>
            <a:r>
              <a:rPr lang="en-US" dirty="0" smtClean="0"/>
              <a:t>Eyeball/Face Partners, Triads</a:t>
            </a:r>
          </a:p>
          <a:p>
            <a:r>
              <a:rPr lang="en-US" dirty="0"/>
              <a:t>Numbered </a:t>
            </a:r>
            <a:r>
              <a:rPr lang="en-US" dirty="0" smtClean="0"/>
              <a:t>Heads and Randomizers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3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Activities for Peer Interaction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7101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Think-Write-Pair-Share</a:t>
            </a:r>
          </a:p>
          <a:p>
            <a:pPr eaLnBrk="1" hangingPunct="1"/>
            <a:r>
              <a:rPr lang="en-US" dirty="0" smtClean="0"/>
              <a:t>Turn and Talk</a:t>
            </a:r>
          </a:p>
          <a:p>
            <a:pPr eaLnBrk="1" hangingPunct="1"/>
            <a:r>
              <a:rPr lang="en-US" dirty="0" smtClean="0"/>
              <a:t>Roundtable</a:t>
            </a:r>
          </a:p>
          <a:p>
            <a:pPr eaLnBrk="1" hangingPunct="1"/>
            <a:r>
              <a:rPr lang="en-US" dirty="0" smtClean="0"/>
              <a:t>Jigsaw</a:t>
            </a:r>
          </a:p>
          <a:p>
            <a:pPr eaLnBrk="1" hangingPunct="1"/>
            <a:r>
              <a:rPr lang="en-US" dirty="0" smtClean="0"/>
              <a:t>Rally Robin (partners), Round Robin (group)</a:t>
            </a:r>
          </a:p>
          <a:p>
            <a:pPr eaLnBrk="1" hangingPunct="1"/>
            <a:r>
              <a:rPr lang="en-US" dirty="0" smtClean="0"/>
              <a:t>Find Someone who…</a:t>
            </a:r>
          </a:p>
          <a:p>
            <a:pPr eaLnBrk="1" hangingPunct="1"/>
            <a:r>
              <a:rPr lang="en-US" dirty="0" smtClean="0"/>
              <a:t>Inside/Outside Circle</a:t>
            </a:r>
          </a:p>
          <a:p>
            <a:pPr eaLnBrk="1" hangingPunct="1"/>
            <a:r>
              <a:rPr lang="en-US" dirty="0" smtClean="0"/>
              <a:t>Pair-Share-Trade</a:t>
            </a:r>
          </a:p>
          <a:p>
            <a:pPr eaLnBrk="1" hangingPunct="1"/>
            <a:r>
              <a:rPr lang="en-US" dirty="0" smtClean="0"/>
              <a:t>Reader’s Theater</a:t>
            </a:r>
          </a:p>
          <a:p>
            <a:pPr eaLnBrk="1" hangingPunct="1"/>
            <a:r>
              <a:rPr lang="en-US" dirty="0" smtClean="0"/>
              <a:t>Conversation Cubes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400" dirty="0" smtClean="0">
                <a:latin typeface="Footlight MT Light" pitchFamily="18" charset="0"/>
              </a:rPr>
              <a:t>Ideas for Practice and Application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Lots of hands-on materials</a:t>
            </a:r>
          </a:p>
          <a:p>
            <a:pPr eaLnBrk="1" hangingPunct="1"/>
            <a:r>
              <a:rPr lang="en-US" dirty="0" smtClean="0"/>
              <a:t>Integrate reading, writing, speaking, and listening into each lesson.</a:t>
            </a:r>
          </a:p>
          <a:p>
            <a:pPr eaLnBrk="1" hangingPunct="1"/>
            <a:r>
              <a:rPr lang="en-US" dirty="0" smtClean="0"/>
              <a:t>Small groups and partners</a:t>
            </a:r>
          </a:p>
          <a:p>
            <a:pPr eaLnBrk="1" hangingPunct="1"/>
            <a:r>
              <a:rPr lang="en-US" dirty="0" smtClean="0"/>
              <a:t>Videos-Write down key points, answer questions, cloze activities.  Pair-Share</a:t>
            </a:r>
          </a:p>
          <a:p>
            <a:pPr eaLnBrk="1" hangingPunct="1"/>
            <a:r>
              <a:rPr lang="en-US" dirty="0" smtClean="0"/>
              <a:t>Use Closed Captioning</a:t>
            </a:r>
          </a:p>
          <a:p>
            <a:r>
              <a:rPr lang="en-US" dirty="0"/>
              <a:t>Stand up, Hand up, Pair </a:t>
            </a:r>
            <a:r>
              <a:rPr lang="en-US" dirty="0" smtClean="0"/>
              <a:t>up</a:t>
            </a:r>
          </a:p>
          <a:p>
            <a:pPr eaLnBrk="1" hangingPunct="1"/>
            <a:r>
              <a:rPr lang="en-US" dirty="0" smtClean="0"/>
              <a:t>Can You Guess? Cloze Activity</a:t>
            </a:r>
          </a:p>
          <a:p>
            <a:r>
              <a:rPr lang="en-US" dirty="0"/>
              <a:t>Four </a:t>
            </a:r>
            <a:r>
              <a:rPr lang="en-US" dirty="0" smtClean="0"/>
              <a:t>corners</a:t>
            </a:r>
          </a:p>
          <a:p>
            <a:r>
              <a:rPr lang="en-US" dirty="0" smtClean="0"/>
              <a:t>Jigsaw</a:t>
            </a:r>
          </a:p>
          <a:p>
            <a:r>
              <a:rPr lang="en-US" dirty="0" smtClean="0"/>
              <a:t>Stand up/Sit down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Footlight MT Light" pitchFamily="18" charset="0"/>
              </a:rPr>
              <a:t>Today’s Objective</a:t>
            </a:r>
            <a:endParaRPr lang="en-US" sz="6000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TWBAT identify the 8 key components of SIOP.</a:t>
            </a:r>
          </a:p>
          <a:p>
            <a:r>
              <a:rPr lang="en-US" dirty="0" smtClean="0"/>
              <a:t>TWBAT name teaching/learning strategies that can be incorporated into lessons to support language development.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latin typeface="Footlight MT Light" pitchFamily="18" charset="0"/>
              </a:rPr>
              <a:t>Lesson Delivery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Clearly support content and language objectives.</a:t>
            </a:r>
          </a:p>
          <a:p>
            <a:pPr eaLnBrk="1" hangingPunct="1"/>
            <a:r>
              <a:rPr lang="en-US" dirty="0" smtClean="0"/>
              <a:t>Engage students (90-100%)</a:t>
            </a:r>
          </a:p>
          <a:p>
            <a:pPr eaLnBrk="1" hangingPunct="1"/>
            <a:r>
              <a:rPr lang="en-US" dirty="0" smtClean="0"/>
              <a:t>Reduce teacher talk </a:t>
            </a:r>
          </a:p>
          <a:p>
            <a:pPr eaLnBrk="1" hangingPunct="1"/>
            <a:r>
              <a:rPr lang="en-US" dirty="0" smtClean="0"/>
              <a:t>Pace rate that you give information according to levels in your classroom </a:t>
            </a:r>
          </a:p>
          <a:p>
            <a:pPr eaLnBrk="1" hangingPunct="1"/>
            <a:r>
              <a:rPr lang="en-US" dirty="0" smtClean="0"/>
              <a:t>Use Instructional Techniques</a:t>
            </a:r>
          </a:p>
          <a:p>
            <a:r>
              <a:rPr lang="en-US" dirty="0" smtClean="0"/>
              <a:t>Give enough time to accomplish tasks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latin typeface="Footlight MT Light" pitchFamily="18" charset="0"/>
              </a:rPr>
              <a:t>Review and Assessment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Review Content and Language Objectives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Review key vocabulary/key </a:t>
            </a:r>
            <a:r>
              <a:rPr lang="en-US" dirty="0"/>
              <a:t>c</a:t>
            </a:r>
            <a:r>
              <a:rPr lang="en-US" dirty="0" smtClean="0"/>
              <a:t>oncepts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a variety of quick reviews </a:t>
            </a:r>
            <a:r>
              <a:rPr lang="en-US" b="1" dirty="0" smtClean="0">
                <a:solidFill>
                  <a:srgbClr val="FFFF00"/>
                </a:solidFill>
              </a:rPr>
              <a:t>throughout</a:t>
            </a:r>
            <a:r>
              <a:rPr lang="en-US" dirty="0" smtClean="0"/>
              <a:t> the lesson such as the following: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Self Check-0, 1, 2, 3 Fingers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Agree/Disagree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Pencils up/down, Thumbs up/down, Stand up/Sit 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Interactive Response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Response boards-white boards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Activ Votes, Poll Everywhere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3300" dirty="0" smtClean="0"/>
              <a:t>*Tickets out the door-Tweets, 3-2-1, Outcome Sentences, </a:t>
            </a:r>
            <a:r>
              <a:rPr lang="en-US" sz="3200" dirty="0"/>
              <a:t>Aha! Moments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3300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Please Read: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dirty="0" smtClean="0"/>
              <a:t>The goal of ESOL is to develop the language acquisition skills of ELs. </a:t>
            </a:r>
            <a:r>
              <a:rPr lang="en-US" dirty="0"/>
              <a:t>CO and LO must be posted during a lesson.</a:t>
            </a:r>
            <a:r>
              <a:rPr lang="en-US" dirty="0" smtClean="0"/>
              <a:t> During instruction, ELs </a:t>
            </a:r>
            <a:r>
              <a:rPr lang="en-US" dirty="0"/>
              <a:t>use L1 and L2 to understand </a:t>
            </a:r>
            <a:r>
              <a:rPr lang="en-US" dirty="0" smtClean="0"/>
              <a:t>instruction. Realia </a:t>
            </a:r>
            <a:r>
              <a:rPr lang="en-US" dirty="0"/>
              <a:t>must be used </a:t>
            </a:r>
            <a:r>
              <a:rPr lang="en-US" dirty="0" smtClean="0"/>
              <a:t>consistently for language development. Knowing </a:t>
            </a:r>
            <a:r>
              <a:rPr lang="en-US" dirty="0"/>
              <a:t>the difference between BICS and CALP </a:t>
            </a:r>
            <a:r>
              <a:rPr lang="en-US" dirty="0" smtClean="0"/>
              <a:t>is essential for determining the ELs level of  understanding and proficiency. Please always use HOTS in lesson planning </a:t>
            </a:r>
            <a:r>
              <a:rPr lang="en-US" dirty="0"/>
              <a:t>for SI to be effective.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9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 I O P=Sheltered Instructional Observation Protocol</a:t>
            </a:r>
          </a:p>
          <a:p>
            <a:r>
              <a:rPr lang="en-US" dirty="0" smtClean="0"/>
              <a:t>ELs=English Learners</a:t>
            </a:r>
          </a:p>
          <a:p>
            <a:r>
              <a:rPr lang="en-US" dirty="0" smtClean="0"/>
              <a:t>L1=Native Language/First Language</a:t>
            </a:r>
          </a:p>
          <a:p>
            <a:r>
              <a:rPr lang="en-US" dirty="0" smtClean="0"/>
              <a:t>L2=English/Second Language</a:t>
            </a:r>
          </a:p>
          <a:p>
            <a:r>
              <a:rPr lang="en-US" dirty="0" smtClean="0"/>
              <a:t>Realia=Real Life Objects</a:t>
            </a:r>
          </a:p>
          <a:p>
            <a:r>
              <a:rPr lang="en-US" dirty="0" smtClean="0"/>
              <a:t>CO=Content Objectives</a:t>
            </a:r>
          </a:p>
          <a:p>
            <a:r>
              <a:rPr lang="en-US" dirty="0" smtClean="0"/>
              <a:t>LO=Language Objectives</a:t>
            </a:r>
          </a:p>
          <a:p>
            <a:r>
              <a:rPr lang="en-US" dirty="0" smtClean="0"/>
              <a:t>BICS=Basic Interpersonal Communicative Skills</a:t>
            </a:r>
          </a:p>
          <a:p>
            <a:r>
              <a:rPr lang="en-US" dirty="0" smtClean="0"/>
              <a:t>CALP=Cognitive/Academic Language Proficiency</a:t>
            </a:r>
          </a:p>
          <a:p>
            <a:r>
              <a:rPr lang="en-US" dirty="0" smtClean="0"/>
              <a:t>SI=Sheltered Instruction</a:t>
            </a:r>
          </a:p>
          <a:p>
            <a:r>
              <a:rPr lang="en-US" dirty="0" smtClean="0"/>
              <a:t>HOTS=Higher Order Thinking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The Affective Filter Hypothesis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faced with an unfamiliar situation, </a:t>
            </a:r>
            <a:r>
              <a:rPr lang="en-US" smtClean="0"/>
              <a:t>people put </a:t>
            </a:r>
            <a:r>
              <a:rPr lang="en-US" dirty="0" smtClean="0"/>
              <a:t>up a shield to protect themselves.</a:t>
            </a:r>
          </a:p>
          <a:p>
            <a:r>
              <a:rPr lang="en-US" dirty="0" smtClean="0"/>
              <a:t>The BEST language acquisition will occur in environments where the affective filter is low.</a:t>
            </a:r>
          </a:p>
          <a:p>
            <a:r>
              <a:rPr lang="en-US" dirty="0" smtClean="0"/>
              <a:t>Students must feel comfortable in class in order to learn.</a:t>
            </a:r>
          </a:p>
          <a:p>
            <a:r>
              <a:rPr lang="en-US" dirty="0" smtClean="0"/>
              <a:t>Team Builder exercises should be used to lower everyone’s shields.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Team Builders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done frequently during the first few days of class to lower students’ shields.</a:t>
            </a:r>
          </a:p>
          <a:p>
            <a:r>
              <a:rPr lang="en-US" dirty="0" smtClean="0"/>
              <a:t>Should be done every time you make group/table changes.</a:t>
            </a:r>
          </a:p>
          <a:p>
            <a:r>
              <a:rPr lang="en-US" dirty="0" smtClean="0"/>
              <a:t>A class builder should be done at least once a month.</a:t>
            </a:r>
          </a:p>
          <a:p>
            <a:r>
              <a:rPr lang="en-US" dirty="0" smtClean="0"/>
              <a:t>Should be fun and low stress for students.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What is the SIOP Model?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Sheltered instruction (SIOP) is an approach for teaching content to English learners (ELs) in strategic ways that make the subject matter concepts comprehensible while promoting the students’ English language development. </a:t>
            </a:r>
          </a:p>
          <a:p>
            <a:pPr marL="118872" indent="0" eaLnBrk="1" hangingPunct="1">
              <a:lnSpc>
                <a:spcPct val="90000"/>
              </a:lnSpc>
              <a:buNone/>
            </a:pPr>
            <a:r>
              <a:rPr lang="en-US" dirty="0" smtClean="0"/>
              <a:t>(</a:t>
            </a:r>
            <a:r>
              <a:rPr lang="en-US" sz="2000" dirty="0" smtClean="0"/>
              <a:t>Echevarria, Vogt, and Short-Making Content Comprehensible for English Learners, page 2)</a:t>
            </a:r>
          </a:p>
          <a:p>
            <a:pPr marL="118872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dirty="0"/>
              <a:t>Teaching Model, not a new program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Differentiated Learning, but Cognitively Challenging</a:t>
            </a:r>
          </a:p>
          <a:p>
            <a:pPr marL="118872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Footlight MT Light" pitchFamily="18" charset="0"/>
              </a:rPr>
              <a:t>The Eight Steps of a SIOP Lesson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8392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1. Preparation</a:t>
            </a:r>
          </a:p>
          <a:p>
            <a:pPr eaLnBrk="1" hangingPunct="1"/>
            <a:r>
              <a:rPr lang="en-US" dirty="0" smtClean="0"/>
              <a:t>2. Building Background</a:t>
            </a:r>
          </a:p>
          <a:p>
            <a:pPr eaLnBrk="1" hangingPunct="1"/>
            <a:r>
              <a:rPr lang="en-US" dirty="0" smtClean="0"/>
              <a:t>3. Comprehensible Input</a:t>
            </a:r>
          </a:p>
          <a:p>
            <a:pPr eaLnBrk="1" hangingPunct="1"/>
            <a:r>
              <a:rPr lang="en-US" dirty="0" smtClean="0"/>
              <a:t>4. Strategies</a:t>
            </a:r>
          </a:p>
          <a:p>
            <a:pPr eaLnBrk="1" hangingPunct="1"/>
            <a:r>
              <a:rPr lang="en-US" dirty="0" smtClean="0"/>
              <a:t>5. Interaction</a:t>
            </a:r>
          </a:p>
          <a:p>
            <a:pPr eaLnBrk="1" hangingPunct="1"/>
            <a:r>
              <a:rPr lang="en-US" dirty="0" smtClean="0"/>
              <a:t>6. Practice/Application</a:t>
            </a:r>
          </a:p>
          <a:p>
            <a:pPr eaLnBrk="1" hangingPunct="1"/>
            <a:r>
              <a:rPr lang="en-US" dirty="0" smtClean="0"/>
              <a:t>7. Lesson Delivery</a:t>
            </a:r>
          </a:p>
          <a:p>
            <a:pPr eaLnBrk="1" hangingPunct="1"/>
            <a:r>
              <a:rPr lang="en-US" dirty="0" smtClean="0"/>
              <a:t>8. Review/Assessment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>
                <a:latin typeface="Footlight MT Light" pitchFamily="18" charset="0"/>
              </a:rPr>
              <a:t>Key Concepts for Preparation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7101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Most IMPORTANT part of a SIOP Lesson!</a:t>
            </a:r>
          </a:p>
          <a:p>
            <a:pPr eaLnBrk="1" hangingPunct="1"/>
            <a:r>
              <a:rPr lang="en-US" dirty="0" smtClean="0"/>
              <a:t>Post written content and language objectives for each lesson.</a:t>
            </a:r>
          </a:p>
          <a:p>
            <a:r>
              <a:rPr lang="en-US" dirty="0" smtClean="0"/>
              <a:t>Have students read objectives at the beginning of each lesson (chorally, echo, choral cloze).</a:t>
            </a:r>
          </a:p>
          <a:p>
            <a:r>
              <a:rPr lang="en-US" dirty="0" smtClean="0"/>
              <a:t>Write objectives in kid friendly language.  </a:t>
            </a:r>
          </a:p>
          <a:p>
            <a:pPr>
              <a:buNone/>
            </a:pPr>
            <a:r>
              <a:rPr lang="en-US" dirty="0" smtClean="0"/>
              <a:t>    “I can…”  “I will…”  “SWBAT…”</a:t>
            </a:r>
          </a:p>
          <a:p>
            <a:r>
              <a:rPr lang="en-US" dirty="0" smtClean="0"/>
              <a:t>Discuss any words in objectives that are new.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ustom 1">
      <a:majorFont>
        <a:latin typeface="Footlight MT Light"/>
        <a:ea typeface=""/>
        <a:cs typeface=""/>
      </a:majorFont>
      <a:minorFont>
        <a:latin typeface="Georgi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AEFA46AFF8140A1CF646B9CD57883" ma:contentTypeVersion="0" ma:contentTypeDescription="Create a new document." ma:contentTypeScope="" ma:versionID="6fc4fb918ffc71a6b830a58531e572c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CC754EE-73BE-4652-A201-3BF525C1BC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B0DCF3-4EF3-4B6E-A710-D9E3E97E6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F604F5F-1B1A-4B97-9CE2-35D3268F97B5}">
  <ds:schemaRefs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1582</TotalTime>
  <Words>1057</Words>
  <Application>Microsoft Office PowerPoint</Application>
  <PresentationFormat>On-screen Show (4:3)</PresentationFormat>
  <Paragraphs>168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Broadway</vt:lpstr>
      <vt:lpstr>Calibri</vt:lpstr>
      <vt:lpstr>Footlight MT Light</vt:lpstr>
      <vt:lpstr>Georgia</vt:lpstr>
      <vt:lpstr>Times New Roman</vt:lpstr>
      <vt:lpstr>Wingdings</vt:lpstr>
      <vt:lpstr>Wingdings 2</vt:lpstr>
      <vt:lpstr>Wingdings 3</vt:lpstr>
      <vt:lpstr>Module</vt:lpstr>
      <vt:lpstr>The SIOP Model </vt:lpstr>
      <vt:lpstr>Today’s Objective</vt:lpstr>
      <vt:lpstr>Please Read:</vt:lpstr>
      <vt:lpstr>Acronym Vocabulary</vt:lpstr>
      <vt:lpstr>The Affective Filter Hypothesis</vt:lpstr>
      <vt:lpstr>Team Builders</vt:lpstr>
      <vt:lpstr>What is the SIOP Model?</vt:lpstr>
      <vt:lpstr>The Eight Steps of a SIOP Lesson</vt:lpstr>
      <vt:lpstr>Key Concepts for Preparation</vt:lpstr>
      <vt:lpstr>Ideas for Preparation</vt:lpstr>
      <vt:lpstr>Building Background Ideas</vt:lpstr>
      <vt:lpstr>Comprehensible Input Ideas</vt:lpstr>
      <vt:lpstr>Learning Strategies</vt:lpstr>
      <vt:lpstr>Tool Box of Strategies</vt:lpstr>
      <vt:lpstr>Scaffolding</vt:lpstr>
      <vt:lpstr>Instructional Techniques</vt:lpstr>
      <vt:lpstr>Table/Group Interaction</vt:lpstr>
      <vt:lpstr>Activities for Peer Interaction</vt:lpstr>
      <vt:lpstr>Ideas for Practice and Application</vt:lpstr>
      <vt:lpstr>Lesson Delivery</vt:lpstr>
      <vt:lpstr>Review and Assessment</vt:lpstr>
    </vt:vector>
  </TitlesOfParts>
  <Company>CPCSC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SIOP Model</dc:title>
  <dc:creator>WCHS</dc:creator>
  <cp:lastModifiedBy>Jennifer Martin</cp:lastModifiedBy>
  <cp:revision>56</cp:revision>
  <cp:lastPrinted>1601-01-01T00:00:00Z</cp:lastPrinted>
  <dcterms:created xsi:type="dcterms:W3CDTF">2006-03-05T18:28:54Z</dcterms:created>
  <dcterms:modified xsi:type="dcterms:W3CDTF">2016-06-20T21:13:48Z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0x01010016CAEFA46AFF8140A1CF646B9CD57883</vt:lpwstr>
  </property>
</Properties>
</file>