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58" r:id="rId7"/>
  </p:sldIdLst>
  <p:sldSz cx="6858000" cy="9144000" type="letter"/>
  <p:notesSz cx="6858000" cy="9144000"/>
  <p:defaultTextStyle>
    <a:defPPr>
      <a:defRPr lang="en-US"/>
    </a:defPPr>
    <a:lvl1pPr marL="0" algn="l" defTabSz="914359" rtl="0" eaLnBrk="1" latinLnBrk="0" hangingPunct="1">
      <a:defRPr sz="1800" kern="1200">
        <a:solidFill>
          <a:schemeClr val="tx1"/>
        </a:solidFill>
        <a:latin typeface="+mn-lt"/>
        <a:ea typeface="+mn-ea"/>
        <a:cs typeface="+mn-cs"/>
      </a:defRPr>
    </a:lvl1pPr>
    <a:lvl2pPr marL="457180" algn="l" defTabSz="914359" rtl="0" eaLnBrk="1" latinLnBrk="0" hangingPunct="1">
      <a:defRPr sz="1800" kern="1200">
        <a:solidFill>
          <a:schemeClr val="tx1"/>
        </a:solidFill>
        <a:latin typeface="+mn-lt"/>
        <a:ea typeface="+mn-ea"/>
        <a:cs typeface="+mn-cs"/>
      </a:defRPr>
    </a:lvl2pPr>
    <a:lvl3pPr marL="914359" algn="l" defTabSz="914359" rtl="0" eaLnBrk="1" latinLnBrk="0" hangingPunct="1">
      <a:defRPr sz="1800" kern="1200">
        <a:solidFill>
          <a:schemeClr val="tx1"/>
        </a:solidFill>
        <a:latin typeface="+mn-lt"/>
        <a:ea typeface="+mn-ea"/>
        <a:cs typeface="+mn-cs"/>
      </a:defRPr>
    </a:lvl3pPr>
    <a:lvl4pPr marL="1371539" algn="l" defTabSz="914359" rtl="0" eaLnBrk="1" latinLnBrk="0" hangingPunct="1">
      <a:defRPr sz="1800" kern="1200">
        <a:solidFill>
          <a:schemeClr val="tx1"/>
        </a:solidFill>
        <a:latin typeface="+mn-lt"/>
        <a:ea typeface="+mn-ea"/>
        <a:cs typeface="+mn-cs"/>
      </a:defRPr>
    </a:lvl4pPr>
    <a:lvl5pPr marL="1828718" algn="l" defTabSz="914359" rtl="0" eaLnBrk="1" latinLnBrk="0" hangingPunct="1">
      <a:defRPr sz="1800" kern="1200">
        <a:solidFill>
          <a:schemeClr val="tx1"/>
        </a:solidFill>
        <a:latin typeface="+mn-lt"/>
        <a:ea typeface="+mn-ea"/>
        <a:cs typeface="+mn-cs"/>
      </a:defRPr>
    </a:lvl5pPr>
    <a:lvl6pPr marL="2285898" algn="l" defTabSz="914359" rtl="0" eaLnBrk="1" latinLnBrk="0" hangingPunct="1">
      <a:defRPr sz="1800" kern="1200">
        <a:solidFill>
          <a:schemeClr val="tx1"/>
        </a:solidFill>
        <a:latin typeface="+mn-lt"/>
        <a:ea typeface="+mn-ea"/>
        <a:cs typeface="+mn-cs"/>
      </a:defRPr>
    </a:lvl6pPr>
    <a:lvl7pPr marL="2743077" algn="l" defTabSz="914359" rtl="0" eaLnBrk="1" latinLnBrk="0" hangingPunct="1">
      <a:defRPr sz="1800" kern="1200">
        <a:solidFill>
          <a:schemeClr val="tx1"/>
        </a:solidFill>
        <a:latin typeface="+mn-lt"/>
        <a:ea typeface="+mn-ea"/>
        <a:cs typeface="+mn-cs"/>
      </a:defRPr>
    </a:lvl7pPr>
    <a:lvl8pPr marL="3200257" algn="l" defTabSz="914359" rtl="0" eaLnBrk="1" latinLnBrk="0" hangingPunct="1">
      <a:defRPr sz="1800" kern="1200">
        <a:solidFill>
          <a:schemeClr val="tx1"/>
        </a:solidFill>
        <a:latin typeface="+mn-lt"/>
        <a:ea typeface="+mn-ea"/>
        <a:cs typeface="+mn-cs"/>
      </a:defRPr>
    </a:lvl8pPr>
    <a:lvl9pPr marL="3657436" algn="l" defTabSz="9143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20"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80" indent="0" algn="ctr">
              <a:buNone/>
              <a:defRPr>
                <a:solidFill>
                  <a:schemeClr val="tx1">
                    <a:tint val="75000"/>
                  </a:schemeClr>
                </a:solidFill>
              </a:defRPr>
            </a:lvl2pPr>
            <a:lvl3pPr marL="914359" indent="0" algn="ctr">
              <a:buNone/>
              <a:defRPr>
                <a:solidFill>
                  <a:schemeClr val="tx1">
                    <a:tint val="75000"/>
                  </a:schemeClr>
                </a:solidFill>
              </a:defRPr>
            </a:lvl3pPr>
            <a:lvl4pPr marL="1371539" indent="0" algn="ctr">
              <a:buNone/>
              <a:defRPr>
                <a:solidFill>
                  <a:schemeClr val="tx1">
                    <a:tint val="75000"/>
                  </a:schemeClr>
                </a:solidFill>
              </a:defRPr>
            </a:lvl4pPr>
            <a:lvl5pPr marL="1828718" indent="0" algn="ctr">
              <a:buNone/>
              <a:defRPr>
                <a:solidFill>
                  <a:schemeClr val="tx1">
                    <a:tint val="75000"/>
                  </a:schemeClr>
                </a:solidFill>
              </a:defRPr>
            </a:lvl5pPr>
            <a:lvl6pPr marL="2285898" indent="0" algn="ctr">
              <a:buNone/>
              <a:defRPr>
                <a:solidFill>
                  <a:schemeClr val="tx1">
                    <a:tint val="75000"/>
                  </a:schemeClr>
                </a:solidFill>
              </a:defRPr>
            </a:lvl6pPr>
            <a:lvl7pPr marL="2743077" indent="0" algn="ctr">
              <a:buNone/>
              <a:defRPr>
                <a:solidFill>
                  <a:schemeClr val="tx1">
                    <a:tint val="75000"/>
                  </a:schemeClr>
                </a:solidFill>
              </a:defRPr>
            </a:lvl7pPr>
            <a:lvl8pPr marL="3200257" indent="0" algn="ctr">
              <a:buNone/>
              <a:defRPr>
                <a:solidFill>
                  <a:schemeClr val="tx1">
                    <a:tint val="75000"/>
                  </a:schemeClr>
                </a:solidFill>
              </a:defRPr>
            </a:lvl8pPr>
            <a:lvl9pPr marL="365743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66921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415259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270328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23290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80" indent="0">
              <a:buNone/>
              <a:defRPr sz="1800">
                <a:solidFill>
                  <a:schemeClr val="tx1">
                    <a:tint val="75000"/>
                  </a:schemeClr>
                </a:solidFill>
              </a:defRPr>
            </a:lvl2pPr>
            <a:lvl3pPr marL="914359" indent="0">
              <a:buNone/>
              <a:defRPr sz="1600">
                <a:solidFill>
                  <a:schemeClr val="tx1">
                    <a:tint val="75000"/>
                  </a:schemeClr>
                </a:solidFill>
              </a:defRPr>
            </a:lvl3pPr>
            <a:lvl4pPr marL="1371539" indent="0">
              <a:buNone/>
              <a:defRPr sz="1400">
                <a:solidFill>
                  <a:schemeClr val="tx1">
                    <a:tint val="75000"/>
                  </a:schemeClr>
                </a:solidFill>
              </a:defRPr>
            </a:lvl4pPr>
            <a:lvl5pPr marL="1828718" indent="0">
              <a:buNone/>
              <a:defRPr sz="1400">
                <a:solidFill>
                  <a:schemeClr val="tx1">
                    <a:tint val="75000"/>
                  </a:schemeClr>
                </a:solidFill>
              </a:defRPr>
            </a:lvl5pPr>
            <a:lvl6pPr marL="2285898" indent="0">
              <a:buNone/>
              <a:defRPr sz="1400">
                <a:solidFill>
                  <a:schemeClr val="tx1">
                    <a:tint val="75000"/>
                  </a:schemeClr>
                </a:solidFill>
              </a:defRPr>
            </a:lvl6pPr>
            <a:lvl7pPr marL="2743077" indent="0">
              <a:buNone/>
              <a:defRPr sz="1400">
                <a:solidFill>
                  <a:schemeClr val="tx1">
                    <a:tint val="75000"/>
                  </a:schemeClr>
                </a:solidFill>
              </a:defRPr>
            </a:lvl7pPr>
            <a:lvl8pPr marL="3200257" indent="0">
              <a:buNone/>
              <a:defRPr sz="1400">
                <a:solidFill>
                  <a:schemeClr val="tx1">
                    <a:tint val="75000"/>
                  </a:schemeClr>
                </a:solidFill>
              </a:defRPr>
            </a:lvl8pPr>
            <a:lvl9pPr marL="365743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339154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3"/>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3"/>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11275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8"/>
            <a:ext cx="3030141" cy="853016"/>
          </a:xfrm>
        </p:spPr>
        <p:txBody>
          <a:bodyPr anchor="b"/>
          <a:lstStyle>
            <a:lvl1pPr marL="0" indent="0">
              <a:buNone/>
              <a:defRPr sz="2400" b="1"/>
            </a:lvl1pPr>
            <a:lvl2pPr marL="457180" indent="0">
              <a:buNone/>
              <a:defRPr sz="2000" b="1"/>
            </a:lvl2pPr>
            <a:lvl3pPr marL="914359" indent="0">
              <a:buNone/>
              <a:defRPr sz="1800" b="1"/>
            </a:lvl3pPr>
            <a:lvl4pPr marL="1371539" indent="0">
              <a:buNone/>
              <a:defRPr sz="1600" b="1"/>
            </a:lvl4pPr>
            <a:lvl5pPr marL="1828718" indent="0">
              <a:buNone/>
              <a:defRPr sz="1600" b="1"/>
            </a:lvl5pPr>
            <a:lvl6pPr marL="2285898" indent="0">
              <a:buNone/>
              <a:defRPr sz="1600" b="1"/>
            </a:lvl6pPr>
            <a:lvl7pPr marL="2743077" indent="0">
              <a:buNone/>
              <a:defRPr sz="1600" b="1"/>
            </a:lvl7pPr>
            <a:lvl8pPr marL="3200257" indent="0">
              <a:buNone/>
              <a:defRPr sz="1600" b="1"/>
            </a:lvl8pPr>
            <a:lvl9pPr marL="36574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4"/>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8"/>
            <a:ext cx="3031332" cy="853016"/>
          </a:xfrm>
        </p:spPr>
        <p:txBody>
          <a:bodyPr anchor="b"/>
          <a:lstStyle>
            <a:lvl1pPr marL="0" indent="0">
              <a:buNone/>
              <a:defRPr sz="2400" b="1"/>
            </a:lvl1pPr>
            <a:lvl2pPr marL="457180" indent="0">
              <a:buNone/>
              <a:defRPr sz="2000" b="1"/>
            </a:lvl2pPr>
            <a:lvl3pPr marL="914359" indent="0">
              <a:buNone/>
              <a:defRPr sz="1800" b="1"/>
            </a:lvl3pPr>
            <a:lvl4pPr marL="1371539" indent="0">
              <a:buNone/>
              <a:defRPr sz="1600" b="1"/>
            </a:lvl4pPr>
            <a:lvl5pPr marL="1828718" indent="0">
              <a:buNone/>
              <a:defRPr sz="1600" b="1"/>
            </a:lvl5pPr>
            <a:lvl6pPr marL="2285898" indent="0">
              <a:buNone/>
              <a:defRPr sz="1600" b="1"/>
            </a:lvl6pPr>
            <a:lvl7pPr marL="2743077" indent="0">
              <a:buNone/>
              <a:defRPr sz="1600" b="1"/>
            </a:lvl7pPr>
            <a:lvl8pPr marL="3200257" indent="0">
              <a:buNone/>
              <a:defRPr sz="1600" b="1"/>
            </a:lvl8pPr>
            <a:lvl9pPr marL="36574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4"/>
            <a:ext cx="3031332"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26468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229759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45269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8"/>
            <a:ext cx="2256235" cy="6254751"/>
          </a:xfrm>
        </p:spPr>
        <p:txBody>
          <a:bodyPr/>
          <a:lstStyle>
            <a:lvl1pPr marL="0" indent="0">
              <a:buNone/>
              <a:defRPr sz="1400"/>
            </a:lvl1pPr>
            <a:lvl2pPr marL="457180" indent="0">
              <a:buNone/>
              <a:defRPr sz="1200"/>
            </a:lvl2pPr>
            <a:lvl3pPr marL="914359" indent="0">
              <a:buNone/>
              <a:defRPr sz="1000"/>
            </a:lvl3pPr>
            <a:lvl4pPr marL="1371539" indent="0">
              <a:buNone/>
              <a:defRPr sz="900"/>
            </a:lvl4pPr>
            <a:lvl5pPr marL="1828718" indent="0">
              <a:buNone/>
              <a:defRPr sz="900"/>
            </a:lvl5pPr>
            <a:lvl6pPr marL="2285898" indent="0">
              <a:buNone/>
              <a:defRPr sz="900"/>
            </a:lvl6pPr>
            <a:lvl7pPr marL="2743077" indent="0">
              <a:buNone/>
              <a:defRPr sz="900"/>
            </a:lvl7pPr>
            <a:lvl8pPr marL="3200257" indent="0">
              <a:buNone/>
              <a:defRPr sz="900"/>
            </a:lvl8pPr>
            <a:lvl9pPr marL="365743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365865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80" indent="0">
              <a:buNone/>
              <a:defRPr sz="2800"/>
            </a:lvl2pPr>
            <a:lvl3pPr marL="914359" indent="0">
              <a:buNone/>
              <a:defRPr sz="2400"/>
            </a:lvl3pPr>
            <a:lvl4pPr marL="1371539" indent="0">
              <a:buNone/>
              <a:defRPr sz="2000"/>
            </a:lvl4pPr>
            <a:lvl5pPr marL="1828718" indent="0">
              <a:buNone/>
              <a:defRPr sz="2000"/>
            </a:lvl5pPr>
            <a:lvl6pPr marL="2285898" indent="0">
              <a:buNone/>
              <a:defRPr sz="2000"/>
            </a:lvl6pPr>
            <a:lvl7pPr marL="2743077" indent="0">
              <a:buNone/>
              <a:defRPr sz="2000"/>
            </a:lvl7pPr>
            <a:lvl8pPr marL="3200257" indent="0">
              <a:buNone/>
              <a:defRPr sz="2000"/>
            </a:lvl8pPr>
            <a:lvl9pPr marL="3657436"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180" indent="0">
              <a:buNone/>
              <a:defRPr sz="1200"/>
            </a:lvl2pPr>
            <a:lvl3pPr marL="914359" indent="0">
              <a:buNone/>
              <a:defRPr sz="1000"/>
            </a:lvl3pPr>
            <a:lvl4pPr marL="1371539" indent="0">
              <a:buNone/>
              <a:defRPr sz="900"/>
            </a:lvl4pPr>
            <a:lvl5pPr marL="1828718" indent="0">
              <a:buNone/>
              <a:defRPr sz="900"/>
            </a:lvl5pPr>
            <a:lvl6pPr marL="2285898" indent="0">
              <a:buNone/>
              <a:defRPr sz="900"/>
            </a:lvl6pPr>
            <a:lvl7pPr marL="2743077" indent="0">
              <a:buNone/>
              <a:defRPr sz="900"/>
            </a:lvl7pPr>
            <a:lvl8pPr marL="3200257" indent="0">
              <a:buNone/>
              <a:defRPr sz="900"/>
            </a:lvl8pPr>
            <a:lvl9pPr marL="365743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7B168-C347-4524-97C4-392B0F3E05E4}" type="datetimeFigureOut">
              <a:rPr lang="en-US" smtClean="0"/>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BF403-D1E2-4FD8-AE14-30DED521AC83}" type="slidenum">
              <a:rPr lang="en-US" smtClean="0"/>
              <a:t>‹#›</a:t>
            </a:fld>
            <a:endParaRPr lang="en-US" dirty="0"/>
          </a:p>
        </p:txBody>
      </p:sp>
    </p:spTree>
    <p:extLst>
      <p:ext uri="{BB962C8B-B14F-4D97-AF65-F5344CB8AC3E}">
        <p14:creationId xmlns:p14="http://schemas.microsoft.com/office/powerpoint/2010/main" val="177458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3"/>
            <a:ext cx="6172200" cy="6034617"/>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5" tIns="45718" rIns="91435" bIns="45718" rtlCol="0" anchor="ctr"/>
          <a:lstStyle>
            <a:lvl1pPr algn="l">
              <a:defRPr sz="1200">
                <a:solidFill>
                  <a:schemeClr val="tx1">
                    <a:tint val="75000"/>
                  </a:schemeClr>
                </a:solidFill>
              </a:defRPr>
            </a:lvl1pPr>
          </a:lstStyle>
          <a:p>
            <a:fld id="{9337B168-C347-4524-97C4-392B0F3E05E4}" type="datetimeFigureOut">
              <a:rPr lang="en-US" smtClean="0"/>
              <a:t>10/20/2017</a:t>
            </a:fld>
            <a:endParaRPr lang="en-US" dirty="0"/>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5" tIns="45718" rIns="91435" bIns="45718" rtlCol="0" anchor="ctr"/>
          <a:lstStyle>
            <a:lvl1pPr algn="r">
              <a:defRPr sz="1200">
                <a:solidFill>
                  <a:schemeClr val="tx1">
                    <a:tint val="75000"/>
                  </a:schemeClr>
                </a:solidFill>
              </a:defRPr>
            </a:lvl1pPr>
          </a:lstStyle>
          <a:p>
            <a:fld id="{993BF403-D1E2-4FD8-AE14-30DED521AC83}" type="slidenum">
              <a:rPr lang="en-US" smtClean="0"/>
              <a:t>‹#›</a:t>
            </a:fld>
            <a:endParaRPr lang="en-US" dirty="0"/>
          </a:p>
        </p:txBody>
      </p:sp>
    </p:spTree>
    <p:extLst>
      <p:ext uri="{BB962C8B-B14F-4D97-AF65-F5344CB8AC3E}">
        <p14:creationId xmlns:p14="http://schemas.microsoft.com/office/powerpoint/2010/main" val="138726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9" rtl="0" eaLnBrk="1" latinLnBrk="0" hangingPunct="1">
        <a:spcBef>
          <a:spcPct val="0"/>
        </a:spcBef>
        <a:buNone/>
        <a:defRPr sz="4400" kern="1200">
          <a:solidFill>
            <a:schemeClr val="tx1"/>
          </a:solidFill>
          <a:latin typeface="+mj-lt"/>
          <a:ea typeface="+mj-ea"/>
          <a:cs typeface="+mj-cs"/>
        </a:defRPr>
      </a:lvl1pPr>
    </p:titleStyle>
    <p:bodyStyle>
      <a:lvl1pPr marL="342885" indent="-342885" algn="l" defTabSz="9143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7" indent="-285737" algn="l" defTabSz="9143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9" indent="-228590" algn="l" defTabSz="9143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8" indent="-228590" algn="l" defTabSz="9143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08" indent="-228590" algn="l" defTabSz="9143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87" indent="-228590" algn="l" defTabSz="9143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67" indent="-228590" algn="l" defTabSz="9143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46" indent="-228590" algn="l" defTabSz="9143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26" indent="-228590" algn="l" defTabSz="9143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9" rtl="0" eaLnBrk="1" latinLnBrk="0" hangingPunct="1">
        <a:defRPr sz="1800" kern="1200">
          <a:solidFill>
            <a:schemeClr val="tx1"/>
          </a:solidFill>
          <a:latin typeface="+mn-lt"/>
          <a:ea typeface="+mn-ea"/>
          <a:cs typeface="+mn-cs"/>
        </a:defRPr>
      </a:lvl1pPr>
      <a:lvl2pPr marL="457180" algn="l" defTabSz="914359" rtl="0" eaLnBrk="1" latinLnBrk="0" hangingPunct="1">
        <a:defRPr sz="1800" kern="1200">
          <a:solidFill>
            <a:schemeClr val="tx1"/>
          </a:solidFill>
          <a:latin typeface="+mn-lt"/>
          <a:ea typeface="+mn-ea"/>
          <a:cs typeface="+mn-cs"/>
        </a:defRPr>
      </a:lvl2pPr>
      <a:lvl3pPr marL="914359" algn="l" defTabSz="914359" rtl="0" eaLnBrk="1" latinLnBrk="0" hangingPunct="1">
        <a:defRPr sz="1800" kern="1200">
          <a:solidFill>
            <a:schemeClr val="tx1"/>
          </a:solidFill>
          <a:latin typeface="+mn-lt"/>
          <a:ea typeface="+mn-ea"/>
          <a:cs typeface="+mn-cs"/>
        </a:defRPr>
      </a:lvl3pPr>
      <a:lvl4pPr marL="1371539" algn="l" defTabSz="914359" rtl="0" eaLnBrk="1" latinLnBrk="0" hangingPunct="1">
        <a:defRPr sz="1800" kern="1200">
          <a:solidFill>
            <a:schemeClr val="tx1"/>
          </a:solidFill>
          <a:latin typeface="+mn-lt"/>
          <a:ea typeface="+mn-ea"/>
          <a:cs typeface="+mn-cs"/>
        </a:defRPr>
      </a:lvl4pPr>
      <a:lvl5pPr marL="1828718" algn="l" defTabSz="914359" rtl="0" eaLnBrk="1" latinLnBrk="0" hangingPunct="1">
        <a:defRPr sz="1800" kern="1200">
          <a:solidFill>
            <a:schemeClr val="tx1"/>
          </a:solidFill>
          <a:latin typeface="+mn-lt"/>
          <a:ea typeface="+mn-ea"/>
          <a:cs typeface="+mn-cs"/>
        </a:defRPr>
      </a:lvl5pPr>
      <a:lvl6pPr marL="2285898" algn="l" defTabSz="914359" rtl="0" eaLnBrk="1" latinLnBrk="0" hangingPunct="1">
        <a:defRPr sz="1800" kern="1200">
          <a:solidFill>
            <a:schemeClr val="tx1"/>
          </a:solidFill>
          <a:latin typeface="+mn-lt"/>
          <a:ea typeface="+mn-ea"/>
          <a:cs typeface="+mn-cs"/>
        </a:defRPr>
      </a:lvl6pPr>
      <a:lvl7pPr marL="2743077" algn="l" defTabSz="914359" rtl="0" eaLnBrk="1" latinLnBrk="0" hangingPunct="1">
        <a:defRPr sz="1800" kern="1200">
          <a:solidFill>
            <a:schemeClr val="tx1"/>
          </a:solidFill>
          <a:latin typeface="+mn-lt"/>
          <a:ea typeface="+mn-ea"/>
          <a:cs typeface="+mn-cs"/>
        </a:defRPr>
      </a:lvl7pPr>
      <a:lvl8pPr marL="3200257" algn="l" defTabSz="914359" rtl="0" eaLnBrk="1" latinLnBrk="0" hangingPunct="1">
        <a:defRPr sz="1800" kern="1200">
          <a:solidFill>
            <a:schemeClr val="tx1"/>
          </a:solidFill>
          <a:latin typeface="+mn-lt"/>
          <a:ea typeface="+mn-ea"/>
          <a:cs typeface="+mn-cs"/>
        </a:defRPr>
      </a:lvl8pPr>
      <a:lvl9pPr marL="3657436" algn="l" defTabSz="914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copyright.gov/" TargetMode="External"/><Relationship Id="rId7" Type="http://schemas.openxmlformats.org/officeDocument/2006/relationships/image" Target="../media/image3.png"/><Relationship Id="rId2" Type="http://schemas.openxmlformats.org/officeDocument/2006/relationships/hyperlink" Target="http://www.teachingcopyright.org/" TargetMode="External"/><Relationship Id="rId1" Type="http://schemas.openxmlformats.org/officeDocument/2006/relationships/slideLayout" Target="../slideLayouts/slideLayout2.xml"/><Relationship Id="rId6" Type="http://schemas.openxmlformats.org/officeDocument/2006/relationships/hyperlink" Target="http://theedublogger.com/2012/02/09/the-educators-guide-to-copyright-fair-use-and-creative-commons/" TargetMode="External"/><Relationship Id="rId5" Type="http://schemas.openxmlformats.org/officeDocument/2006/relationships/hyperlink" Target="http://www.techlearning.com/techlearning/pdf/events/techforum/tx05/teachercopyright_chart.pdf" TargetMode="External"/><Relationship Id="rId10" Type="http://schemas.openxmlformats.org/officeDocument/2006/relationships/image" Target="../media/image6.wmf"/><Relationship Id="rId4" Type="http://schemas.openxmlformats.org/officeDocument/2006/relationships/hyperlink" Target="http://search.creativecommons.org/"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05200" y="1676401"/>
            <a:ext cx="2971800" cy="2666999"/>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solidFill>
                <a:prstClr val="black"/>
              </a:solidFill>
              <a:latin typeface="Times New Roman" panose="02020603050405020304" pitchFamily="18" charset="0"/>
              <a:ea typeface="ChunkyTree" pitchFamily="2" charset="0"/>
              <a:cs typeface="Times New Roman" panose="02020603050405020304" pitchFamily="18" charset="0"/>
            </a:endParaRPr>
          </a:p>
        </p:txBody>
      </p:sp>
      <p:sp>
        <p:nvSpPr>
          <p:cNvPr id="17" name="Rounded Rectangle 16"/>
          <p:cNvSpPr/>
          <p:nvPr/>
        </p:nvSpPr>
        <p:spPr>
          <a:xfrm>
            <a:off x="3576517" y="7830338"/>
            <a:ext cx="2900483" cy="973842"/>
          </a:xfrm>
          <a:prstGeom prst="round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solidFill>
                <a:prstClr val="white"/>
              </a:solidFill>
            </a:endParaRPr>
          </a:p>
        </p:txBody>
      </p:sp>
      <p:sp>
        <p:nvSpPr>
          <p:cNvPr id="18" name="Rectangle 17"/>
          <p:cNvSpPr/>
          <p:nvPr/>
        </p:nvSpPr>
        <p:spPr>
          <a:xfrm>
            <a:off x="3505200" y="4495800"/>
            <a:ext cx="2971800" cy="3205001"/>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solidFill>
                <a:prstClr val="white"/>
              </a:solidFill>
            </a:endParaRPr>
          </a:p>
        </p:txBody>
      </p:sp>
      <p:sp>
        <p:nvSpPr>
          <p:cNvPr id="19" name="Rectangle 18"/>
          <p:cNvSpPr/>
          <p:nvPr/>
        </p:nvSpPr>
        <p:spPr>
          <a:xfrm>
            <a:off x="453081" y="1676400"/>
            <a:ext cx="2928975" cy="4939253"/>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solidFill>
                <a:prstClr val="white"/>
              </a:solidFill>
            </a:endParaRPr>
          </a:p>
        </p:txBody>
      </p:sp>
      <p:sp>
        <p:nvSpPr>
          <p:cNvPr id="10" name="TextBox 9"/>
          <p:cNvSpPr txBox="1"/>
          <p:nvPr/>
        </p:nvSpPr>
        <p:spPr>
          <a:xfrm>
            <a:off x="684628" y="1693054"/>
            <a:ext cx="2441010" cy="369332"/>
          </a:xfrm>
          <a:prstGeom prst="rect">
            <a:avLst/>
          </a:prstGeom>
          <a:noFill/>
        </p:spPr>
        <p:txBody>
          <a:bodyPr wrap="square" lIns="91435" tIns="45718" rIns="91435" bIns="45718" rtlCol="0">
            <a:spAutoFit/>
          </a:bodyPr>
          <a:lstStyle/>
          <a:p>
            <a:pPr algn="ctr"/>
            <a:r>
              <a:rPr lang="en-US" dirty="0" smtClean="0">
                <a:solidFill>
                  <a:prstClr val="black"/>
                </a:solidFill>
                <a:latin typeface="Times New Roman" panose="02020603050405020304" pitchFamily="18" charset="0"/>
                <a:ea typeface="ChunkyTree" pitchFamily="2" charset="0"/>
                <a:cs typeface="Times New Roman" panose="02020603050405020304" pitchFamily="18" charset="0"/>
              </a:rPr>
              <a:t>What Is Copyright?</a:t>
            </a:r>
            <a:endParaRPr lang="en-US" dirty="0">
              <a:solidFill>
                <a:prstClr val="black"/>
              </a:solidFill>
              <a:latin typeface="Times New Roman" panose="02020603050405020304" pitchFamily="18" charset="0"/>
              <a:ea typeface="ChunkyTree" pitchFamily="2" charset="0"/>
              <a:cs typeface="Times New Roman" panose="02020603050405020304" pitchFamily="18" charset="0"/>
            </a:endParaRPr>
          </a:p>
        </p:txBody>
      </p:sp>
      <p:sp>
        <p:nvSpPr>
          <p:cNvPr id="20" name="TextBox 19"/>
          <p:cNvSpPr txBox="1"/>
          <p:nvPr/>
        </p:nvSpPr>
        <p:spPr>
          <a:xfrm>
            <a:off x="3601779" y="4495800"/>
            <a:ext cx="2743200" cy="369332"/>
          </a:xfrm>
          <a:prstGeom prst="rect">
            <a:avLst/>
          </a:prstGeom>
          <a:noFill/>
        </p:spPr>
        <p:txBody>
          <a:bodyPr wrap="square" lIns="91435" tIns="45718" rIns="91435" bIns="45718" rtlCol="0">
            <a:spAutoFit/>
          </a:bodyPr>
          <a:lstStyle/>
          <a:p>
            <a:pPr algn="ctr"/>
            <a:r>
              <a:rPr lang="en-US" dirty="0" smtClean="0">
                <a:solidFill>
                  <a:prstClr val="black"/>
                </a:solidFill>
                <a:latin typeface="Times New Roman" panose="02020603050405020304" pitchFamily="18" charset="0"/>
                <a:ea typeface="ChunkyTree" pitchFamily="2" charset="0"/>
                <a:cs typeface="Times New Roman" panose="02020603050405020304" pitchFamily="18" charset="0"/>
              </a:rPr>
              <a:t>What is Fair Use?</a:t>
            </a:r>
            <a:endParaRPr lang="en-US" dirty="0">
              <a:solidFill>
                <a:prstClr val="black"/>
              </a:solidFill>
              <a:latin typeface="Times New Roman" panose="02020603050405020304" pitchFamily="18" charset="0"/>
              <a:ea typeface="ChunkyTree" pitchFamily="2" charset="0"/>
              <a:cs typeface="Times New Roman" panose="02020603050405020304" pitchFamily="18" charset="0"/>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093" y="21750"/>
            <a:ext cx="6168588" cy="1502250"/>
          </a:xfrm>
          <a:prstGeom prst="rect">
            <a:avLst/>
          </a:prstGeom>
        </p:spPr>
      </p:pic>
      <p:sp>
        <p:nvSpPr>
          <p:cNvPr id="4" name="TextBox 3"/>
          <p:cNvSpPr txBox="1"/>
          <p:nvPr/>
        </p:nvSpPr>
        <p:spPr>
          <a:xfrm>
            <a:off x="838200" y="228600"/>
            <a:ext cx="5257800" cy="1046436"/>
          </a:xfrm>
          <a:prstGeom prst="rect">
            <a:avLst/>
          </a:prstGeom>
          <a:noFill/>
        </p:spPr>
        <p:txBody>
          <a:bodyPr wrap="square" lIns="91435" tIns="45718" rIns="91435" bIns="45718" rtlCol="0">
            <a:spAutoFit/>
          </a:bodyPr>
          <a:lstStyle/>
          <a:p>
            <a:pPr algn="ctr"/>
            <a:r>
              <a:rPr lang="en-US" sz="3200" dirty="0">
                <a:solidFill>
                  <a:prstClr val="white"/>
                </a:solidFill>
                <a:latin typeface="Times New Roman" panose="02020603050405020304" pitchFamily="18" charset="0"/>
                <a:ea typeface="Ckshadow" pitchFamily="2" charset="0"/>
                <a:cs typeface="Times New Roman" panose="02020603050405020304" pitchFamily="18" charset="0"/>
              </a:rPr>
              <a:t>Copyright and Fair Use </a:t>
            </a:r>
          </a:p>
          <a:p>
            <a:pPr algn="ctr"/>
            <a:endParaRPr lang="en-US" sz="1200" b="1" dirty="0">
              <a:solidFill>
                <a:prstClr val="white"/>
              </a:solidFill>
              <a:latin typeface="Times New Roman" panose="02020603050405020304" pitchFamily="18" charset="0"/>
              <a:ea typeface="LLElementaryDots" pitchFamily="2" charset="0"/>
              <a:cs typeface="Times New Roman" panose="02020603050405020304" pitchFamily="18" charset="0"/>
            </a:endParaRPr>
          </a:p>
          <a:p>
            <a:pPr algn="ctr"/>
            <a:r>
              <a:rPr lang="en-US" b="1" dirty="0" smtClean="0">
                <a:solidFill>
                  <a:prstClr val="white"/>
                </a:solidFill>
                <a:latin typeface="Times New Roman" panose="02020603050405020304" pitchFamily="18" charset="0"/>
                <a:ea typeface="LLElementaryDots" pitchFamily="2" charset="0"/>
                <a:cs typeface="Times New Roman" panose="02020603050405020304" pitchFamily="18" charset="0"/>
              </a:rPr>
              <a:t>Media Specialist’s Times</a:t>
            </a:r>
            <a:endParaRPr lang="en-US" b="1" dirty="0">
              <a:solidFill>
                <a:prstClr val="white"/>
              </a:solidFill>
              <a:latin typeface="Times New Roman" panose="02020603050405020304" pitchFamily="18" charset="0"/>
              <a:ea typeface="LLElementaryDots" pitchFamily="2" charset="0"/>
              <a:cs typeface="Times New Roman" panose="02020603050405020304" pitchFamily="18" charset="0"/>
            </a:endParaRPr>
          </a:p>
        </p:txBody>
      </p:sp>
      <p:sp>
        <p:nvSpPr>
          <p:cNvPr id="9" name="TextBox 8"/>
          <p:cNvSpPr txBox="1"/>
          <p:nvPr/>
        </p:nvSpPr>
        <p:spPr>
          <a:xfrm>
            <a:off x="453081" y="6751269"/>
            <a:ext cx="2928975" cy="2123654"/>
          </a:xfrm>
          <a:prstGeom prst="rect">
            <a:avLst/>
          </a:prstGeom>
          <a:noFill/>
        </p:spPr>
        <p:txBody>
          <a:bodyPr wrap="square" lIns="91435" tIns="45718" rIns="91435" bIns="45718" rtlCol="0">
            <a:spAutoFit/>
          </a:bodyPr>
          <a:lstStyle/>
          <a:p>
            <a:pPr algn="ctr"/>
            <a:r>
              <a:rPr lang="en-US" sz="1600" dirty="0" smtClean="0">
                <a:latin typeface="Times New Roman" panose="02020603050405020304" pitchFamily="18" charset="0"/>
                <a:cs typeface="Times New Roman" panose="02020603050405020304" pitchFamily="18" charset="0"/>
              </a:rPr>
              <a:t>United States Copyright Law </a:t>
            </a:r>
          </a:p>
          <a:p>
            <a:pPr algn="ctr"/>
            <a:r>
              <a:rPr lang="en-US" sz="1600" dirty="0" smtClean="0">
                <a:latin typeface="Times New Roman" panose="02020603050405020304" pitchFamily="18" charset="0"/>
                <a:cs typeface="Times New Roman" panose="02020603050405020304" pitchFamily="18" charset="0"/>
              </a:rPr>
              <a:t>1787</a:t>
            </a:r>
            <a:endParaRPr lang="en-US" sz="16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Copyright written into the United States Constitution </a:t>
            </a:r>
            <a:r>
              <a:rPr lang="en-US" sz="1200" dirty="0" smtClean="0">
                <a:latin typeface="Times New Roman" panose="02020603050405020304" pitchFamily="18" charset="0"/>
                <a:cs typeface="Times New Roman" panose="02020603050405020304" pitchFamily="18" charset="0"/>
              </a:rPr>
              <a:t>in Article </a:t>
            </a:r>
            <a:r>
              <a:rPr lang="en-US" sz="1200" dirty="0">
                <a:latin typeface="Times New Roman" panose="02020603050405020304" pitchFamily="18" charset="0"/>
                <a:cs typeface="Times New Roman" panose="02020603050405020304" pitchFamily="18" charset="0"/>
              </a:rPr>
              <a:t>1, Section 8, “Congress </a:t>
            </a:r>
            <a:r>
              <a:rPr lang="en-US" sz="1200" dirty="0" smtClean="0">
                <a:latin typeface="Times New Roman" panose="02020603050405020304" pitchFamily="18" charset="0"/>
                <a:cs typeface="Times New Roman" panose="02020603050405020304" pitchFamily="18" charset="0"/>
              </a:rPr>
              <a:t>shall have </a:t>
            </a:r>
            <a:r>
              <a:rPr lang="en-US" sz="1200" dirty="0">
                <a:latin typeface="Times New Roman" panose="02020603050405020304" pitchFamily="18" charset="0"/>
                <a:cs typeface="Times New Roman" panose="02020603050405020304" pitchFamily="18" charset="0"/>
              </a:rPr>
              <a:t>power…to </a:t>
            </a:r>
            <a:r>
              <a:rPr lang="en-US" sz="1200" dirty="0" smtClean="0">
                <a:latin typeface="Times New Roman" panose="02020603050405020304" pitchFamily="18" charset="0"/>
                <a:cs typeface="Times New Roman" panose="02020603050405020304" pitchFamily="18" charset="0"/>
              </a:rPr>
              <a:t>promote the </a:t>
            </a:r>
            <a:r>
              <a:rPr lang="en-US" sz="1200" dirty="0">
                <a:latin typeface="Times New Roman" panose="02020603050405020304" pitchFamily="18" charset="0"/>
                <a:cs typeface="Times New Roman" panose="02020603050405020304" pitchFamily="18" charset="0"/>
              </a:rPr>
              <a:t>progress of science and useful arts, by securing for </a:t>
            </a:r>
            <a:r>
              <a:rPr lang="en-US" sz="1200" dirty="0" smtClean="0">
                <a:latin typeface="Times New Roman" panose="02020603050405020304" pitchFamily="18" charset="0"/>
                <a:cs typeface="Times New Roman" panose="02020603050405020304" pitchFamily="18" charset="0"/>
              </a:rPr>
              <a:t>limited times </a:t>
            </a:r>
            <a:r>
              <a:rPr lang="en-US" sz="1200" dirty="0">
                <a:latin typeface="Times New Roman" panose="02020603050405020304" pitchFamily="18" charset="0"/>
                <a:cs typeface="Times New Roman" panose="02020603050405020304" pitchFamily="18" charset="0"/>
              </a:rPr>
              <a:t>to authors and inventors the exclusive right to </a:t>
            </a:r>
            <a:r>
              <a:rPr lang="en-US" sz="1200" dirty="0" smtClean="0">
                <a:latin typeface="Times New Roman" panose="02020603050405020304" pitchFamily="18" charset="0"/>
                <a:cs typeface="Times New Roman" panose="02020603050405020304" pitchFamily="18" charset="0"/>
              </a:rPr>
              <a:t>their respective </a:t>
            </a:r>
            <a:r>
              <a:rPr lang="en-US" sz="1200" dirty="0">
                <a:latin typeface="Times New Roman" panose="02020603050405020304" pitchFamily="18" charset="0"/>
                <a:cs typeface="Times New Roman" panose="02020603050405020304" pitchFamily="18" charset="0"/>
              </a:rPr>
              <a:t>writings and discoveries</a:t>
            </a:r>
            <a:r>
              <a:rPr lang="en-US" sz="1200" dirty="0" smtClean="0">
                <a:latin typeface="Times New Roman" panose="02020603050405020304" pitchFamily="18" charset="0"/>
                <a:cs typeface="Times New Roman" panose="02020603050405020304" pitchFamily="18" charset="0"/>
              </a:rPr>
              <a:t>.”</a:t>
            </a:r>
          </a:p>
          <a:p>
            <a:endParaRPr lang="en-US" sz="1200" i="1"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838200" y="713605"/>
            <a:ext cx="1140046" cy="276995"/>
          </a:xfrm>
          <a:prstGeom prst="rect">
            <a:avLst/>
          </a:prstGeom>
          <a:noFill/>
        </p:spPr>
        <p:txBody>
          <a:bodyPr wrap="none" lIns="91435" tIns="45718" rIns="91435" bIns="45718" rtlCol="0">
            <a:spAutoFit/>
          </a:bodyPr>
          <a:lstStyle/>
          <a:p>
            <a:r>
              <a:rPr lang="en-US" sz="1200" dirty="0">
                <a:solidFill>
                  <a:schemeClr val="bg1"/>
                </a:solidFill>
                <a:latin typeface="Times New Roman" panose="02020603050405020304" pitchFamily="18" charset="0"/>
                <a:cs typeface="Times New Roman" panose="02020603050405020304" pitchFamily="18" charset="0"/>
              </a:rPr>
              <a:t>Jennifer Martin</a:t>
            </a:r>
          </a:p>
        </p:txBody>
      </p:sp>
      <p:sp>
        <p:nvSpPr>
          <p:cNvPr id="21" name="TextBox 20"/>
          <p:cNvSpPr txBox="1"/>
          <p:nvPr/>
        </p:nvSpPr>
        <p:spPr>
          <a:xfrm>
            <a:off x="4723518" y="722360"/>
            <a:ext cx="1372482" cy="276995"/>
          </a:xfrm>
          <a:prstGeom prst="rect">
            <a:avLst/>
          </a:prstGeom>
          <a:noFill/>
        </p:spPr>
        <p:txBody>
          <a:bodyPr wrap="none" lIns="91435" tIns="45718" rIns="91435" bIns="45718"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Boston Elementary</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00786" y="5145963"/>
            <a:ext cx="2691272" cy="276999"/>
          </a:xfrm>
          <a:prstGeom prst="rect">
            <a:avLst/>
          </a:prstGeom>
          <a:noFill/>
        </p:spPr>
        <p:txBody>
          <a:bodyPr wrap="square" lIns="91435" tIns="45718" rIns="91435" bIns="45718" rtlCol="0">
            <a:spAutoFit/>
          </a:bodyPr>
          <a:lstStyle/>
          <a:p>
            <a:endParaRPr lang="en-US" sz="12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99291" y="5136173"/>
            <a:ext cx="2691272" cy="276999"/>
          </a:xfrm>
          <a:prstGeom prst="rect">
            <a:avLst/>
          </a:prstGeom>
          <a:noFill/>
        </p:spPr>
        <p:txBody>
          <a:bodyPr wrap="square" lIns="91435" tIns="45718" rIns="91435" bIns="45718" rtlCol="0">
            <a:spAutoFit/>
          </a:bodyPr>
          <a:lstStyle/>
          <a:p>
            <a:endParaRPr lang="en-US" sz="1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90421" y="2003740"/>
            <a:ext cx="2691272" cy="4708977"/>
          </a:xfrm>
          <a:prstGeom prst="rect">
            <a:avLst/>
          </a:prstGeom>
          <a:noFill/>
        </p:spPr>
        <p:txBody>
          <a:bodyPr wrap="square" lIns="91435" tIns="45718" rIns="91435" bIns="45718" rtlCol="0">
            <a:spAutoFit/>
          </a:bodyPr>
          <a:lstStyle/>
          <a:p>
            <a:pPr algn="just"/>
            <a:r>
              <a:rPr lang="en-US" sz="1200" dirty="0">
                <a:latin typeface="Times New Roman" panose="02020603050405020304" pitchFamily="18" charset="0"/>
                <a:cs typeface="Times New Roman" panose="02020603050405020304" pitchFamily="18" charset="0"/>
              </a:rPr>
              <a:t>Copyright is a form of legal protection automatically provided to the authors of “original works of authorship,” including literary, dramatic, musical, and artistic </a:t>
            </a:r>
            <a:r>
              <a:rPr lang="en-US" sz="1200" dirty="0" smtClean="0">
                <a:latin typeface="Times New Roman" panose="02020603050405020304" pitchFamily="18" charset="0"/>
                <a:cs typeface="Times New Roman" panose="02020603050405020304" pitchFamily="18" charset="0"/>
              </a:rPr>
              <a:t>works. U.S</a:t>
            </a:r>
            <a:r>
              <a:rPr lang="en-US" sz="1200" dirty="0">
                <a:latin typeface="Times New Roman" panose="02020603050405020304" pitchFamily="18" charset="0"/>
                <a:cs typeface="Times New Roman" panose="02020603050405020304" pitchFamily="18" charset="0"/>
              </a:rPr>
              <a:t>. copyright law generally gives the author/creator or owner of an original creative work an exclusive right </a:t>
            </a:r>
            <a:r>
              <a:rPr lang="en-US" sz="1200" dirty="0" smtClean="0">
                <a:latin typeface="Times New Roman" panose="02020603050405020304" pitchFamily="18" charset="0"/>
                <a:cs typeface="Times New Roman" panose="02020603050405020304" pitchFamily="18" charset="0"/>
              </a:rPr>
              <a:t>to:  </a:t>
            </a:r>
          </a:p>
          <a:p>
            <a:pPr marL="171450" indent="-1714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Reproduce </a:t>
            </a:r>
            <a:r>
              <a:rPr lang="en-US" sz="1200" dirty="0">
                <a:latin typeface="Times New Roman" panose="02020603050405020304" pitchFamily="18" charset="0"/>
                <a:cs typeface="Times New Roman" panose="02020603050405020304" pitchFamily="18" charset="0"/>
              </a:rPr>
              <a:t>(copy) or distribute the original work to the public (e.g., create and sell copies of a film)</a:t>
            </a:r>
          </a:p>
          <a:p>
            <a:pPr marL="171450" indent="-1714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Create new works based upon the original work (e.g., make a movie based on a book)</a:t>
            </a:r>
          </a:p>
          <a:p>
            <a:pPr marL="171450" indent="-1714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Perform or display the work publicly (e.g., perform a play)</a:t>
            </a:r>
          </a:p>
          <a:p>
            <a:pPr algn="just"/>
            <a:r>
              <a:rPr lang="en-US" sz="1200" dirty="0">
                <a:latin typeface="Times New Roman" panose="02020603050405020304" pitchFamily="18" charset="0"/>
                <a:cs typeface="Times New Roman" panose="02020603050405020304" pitchFamily="18" charset="0"/>
              </a:rPr>
              <a:t>Violation of one of these rights is called copyright infringement. However, the use may be authorized by copyright limitations (such as fair use</a:t>
            </a:r>
            <a:r>
              <a:rPr lang="en-US" sz="1200" dirty="0" smtClean="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Taken verbatim  from “Teaching Copyright”</a:t>
            </a:r>
            <a:endParaRPr lang="en-US" sz="1200" dirty="0" smtClean="0">
              <a:latin typeface="Times New Roman" panose="02020603050405020304" pitchFamily="18" charset="0"/>
              <a:cs typeface="Times New Roman" panose="02020603050405020304" pitchFamily="18" charset="0"/>
            </a:endParaRPr>
          </a:p>
          <a:p>
            <a:pPr algn="just"/>
            <a:endParaRPr lang="en-US" sz="1200" i="1" dirty="0">
              <a:latin typeface="Times New Roman" panose="02020603050405020304" pitchFamily="18" charset="0"/>
              <a:cs typeface="Times New Roman" panose="02020603050405020304" pitchFamily="18" charset="0"/>
            </a:endParaRPr>
          </a:p>
          <a:p>
            <a:pPr algn="just"/>
            <a:r>
              <a:rPr lang="en-US" sz="1200" i="1" dirty="0" smtClean="0">
                <a:latin typeface="Times New Roman" panose="02020603050405020304" pitchFamily="18" charset="0"/>
                <a:cs typeface="Times New Roman" panose="02020603050405020304" pitchFamily="18" charset="0"/>
              </a:rPr>
              <a:t>“Copyright </a:t>
            </a:r>
            <a:r>
              <a:rPr lang="en-US" sz="1200" i="1" dirty="0">
                <a:latin typeface="Times New Roman" panose="02020603050405020304" pitchFamily="18" charset="0"/>
                <a:cs typeface="Times New Roman" panose="02020603050405020304" pitchFamily="18" charset="0"/>
              </a:rPr>
              <a:t>was established to encourage the growth of science, education, and the arts</a:t>
            </a:r>
            <a:r>
              <a:rPr lang="en-US" sz="1200" i="1" dirty="0" smtClean="0">
                <a:latin typeface="Times New Roman" panose="02020603050405020304" pitchFamily="18" charset="0"/>
                <a:cs typeface="Times New Roman" panose="02020603050405020304" pitchFamily="18" charset="0"/>
              </a:rPr>
              <a:t>.” (CMSI)</a:t>
            </a:r>
            <a:endParaRPr lang="en-US" sz="12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564248" y="4819895"/>
            <a:ext cx="2854834" cy="3046988"/>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Fair use is the right to use copyrighted material without permission or payment under some circumstances—especially when the cultural or social benefits of the use are predominant. It is a general right that applies even in situations where the law provides no specific authorization for the use in question—as it does for certain narrowly defined classroom </a:t>
            </a:r>
            <a:r>
              <a:rPr lang="en-US" sz="1200" dirty="0" smtClean="0">
                <a:latin typeface="Times New Roman" panose="02020603050405020304" pitchFamily="18" charset="0"/>
                <a:cs typeface="Times New Roman" panose="02020603050405020304" pitchFamily="18" charset="0"/>
              </a:rPr>
              <a:t>activities.  </a:t>
            </a:r>
            <a:r>
              <a:rPr lang="en-US" sz="1200" i="1" dirty="0" smtClean="0">
                <a:latin typeface="Times New Roman" panose="02020603050405020304" pitchFamily="18" charset="0"/>
                <a:cs typeface="Times New Roman" panose="02020603050405020304" pitchFamily="18" charset="0"/>
              </a:rPr>
              <a:t>Taken verbatim  from “Teaching Copyright”</a:t>
            </a:r>
          </a:p>
          <a:p>
            <a:pPr algn="just"/>
            <a:r>
              <a:rPr lang="en-US" sz="1200" dirty="0" smtClean="0">
                <a:latin typeface="Times New Roman" panose="02020603050405020304" pitchFamily="18" charset="0"/>
                <a:cs typeface="Times New Roman" panose="02020603050405020304" pitchFamily="18" charset="0"/>
              </a:rPr>
              <a:t>Fair use does not apply to Creative Commons or Public Domain materials because those materials are free to use with appropriate attribution. </a:t>
            </a:r>
          </a:p>
          <a:p>
            <a:pPr algn="just"/>
            <a:endParaRPr lang="en-US" sz="1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505200" y="1687568"/>
            <a:ext cx="3002730" cy="2954655"/>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What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protected by copyright?</a:t>
            </a:r>
            <a:endParaRPr lang="en-US" sz="20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Literary works</a:t>
            </a: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Music and lyrics</a:t>
            </a: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Dramatic works and music</a:t>
            </a: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Pantomimes and choreographic works</a:t>
            </a: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Photographs, graphics, paintings and sculptural works</a:t>
            </a: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Motion pictures and other audiovisual works</a:t>
            </a: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Video games and computer software</a:t>
            </a: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Audio recordings</a:t>
            </a:r>
          </a:p>
          <a:p>
            <a:pPr marL="285750" indent="-2857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Architectural works</a:t>
            </a:r>
          </a:p>
          <a:p>
            <a:endParaRPr lang="en-US" dirty="0"/>
          </a:p>
        </p:txBody>
      </p:sp>
      <p:sp>
        <p:nvSpPr>
          <p:cNvPr id="28" name="Rectangle 27"/>
          <p:cNvSpPr/>
          <p:nvPr/>
        </p:nvSpPr>
        <p:spPr>
          <a:xfrm>
            <a:off x="440093" y="6774734"/>
            <a:ext cx="2963814" cy="2029446"/>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solidFill>
                <a:prstClr val="white"/>
              </a:solidFill>
            </a:endParaRPr>
          </a:p>
        </p:txBody>
      </p:sp>
      <p:sp>
        <p:nvSpPr>
          <p:cNvPr id="15" name="Rectangle 14"/>
          <p:cNvSpPr/>
          <p:nvPr/>
        </p:nvSpPr>
        <p:spPr>
          <a:xfrm>
            <a:off x="3636881" y="7836356"/>
            <a:ext cx="2877488" cy="830997"/>
          </a:xfrm>
          <a:prstGeom prst="rect">
            <a:avLst/>
          </a:prstGeom>
        </p:spPr>
        <p:txBody>
          <a:bodyPr wrap="square">
            <a:spAutoFit/>
          </a:bodyPr>
          <a:lstStyle/>
          <a:p>
            <a:pPr algn="ctr"/>
            <a:r>
              <a:rPr lang="en-US" sz="1600" i="1" dirty="0" smtClean="0"/>
              <a:t>“Educators </a:t>
            </a:r>
            <a:r>
              <a:rPr lang="en-US" sz="1600" i="1" dirty="0"/>
              <a:t>need to be leaders, not followers, in establishing best practices in fair use</a:t>
            </a:r>
            <a:r>
              <a:rPr lang="en-US" sz="1600" i="1" dirty="0" smtClean="0"/>
              <a:t>.” (CMSI)</a:t>
            </a:r>
            <a:endParaRPr lang="en-US" sz="2800" dirty="0">
              <a:solidFill>
                <a:prstClr val="black"/>
              </a:solidFill>
              <a:latin typeface="Ckdotty" pitchFamily="2" charset="0"/>
              <a:ea typeface="Ckdotty"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025" y="8001000"/>
            <a:ext cx="1286933" cy="962626"/>
          </a:xfrm>
          <a:prstGeom prst="rect">
            <a:avLst/>
          </a:prstGeom>
        </p:spPr>
      </p:pic>
    </p:spTree>
    <p:extLst>
      <p:ext uri="{BB962C8B-B14F-4D97-AF65-F5344CB8AC3E}">
        <p14:creationId xmlns:p14="http://schemas.microsoft.com/office/powerpoint/2010/main" val="4089951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599" y="762000"/>
            <a:ext cx="2953201" cy="6034617"/>
          </a:xfrm>
        </p:spPr>
        <p:txBody>
          <a:bodyPr>
            <a:normAutofit fontScale="92500" lnSpcReduction="10000"/>
          </a:bodyPr>
          <a:lstStyle/>
          <a:p>
            <a:pPr marL="0" indent="0">
              <a:buNone/>
            </a:pPr>
            <a:r>
              <a:rPr lang="en-US" sz="1200" dirty="0" smtClean="0">
                <a:latin typeface="Times New Roman" panose="02020603050405020304" pitchFamily="18" charset="0"/>
                <a:cs typeface="Times New Roman" panose="02020603050405020304" pitchFamily="18" charset="0"/>
              </a:rPr>
              <a:t>Fair use is too hard to understand so I should not use copyrighted material.</a:t>
            </a:r>
          </a:p>
          <a:p>
            <a:pPr marL="0" indent="0">
              <a:buNone/>
            </a:pPr>
            <a:r>
              <a:rPr lang="en-US" sz="1200" dirty="0" smtClean="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Fact-”Fair use is a part of the law that belongs to everyone—especially to working educators</a:t>
            </a:r>
            <a:r>
              <a:rPr lang="en-US" sz="1200" dirty="0" smtClean="0">
                <a:latin typeface="Times New Roman" panose="02020603050405020304" pitchFamily="18" charset="0"/>
                <a:cs typeface="Times New Roman" panose="02020603050405020304" pitchFamily="18" charset="0"/>
              </a:rPr>
              <a:t>.” </a:t>
            </a:r>
          </a:p>
          <a:p>
            <a:pPr marL="0" indent="0">
              <a:buNone/>
            </a:pPr>
            <a:r>
              <a:rPr lang="en-US" sz="1200" dirty="0" smtClean="0">
                <a:latin typeface="Times New Roman" panose="02020603050405020304" pitchFamily="18" charset="0"/>
                <a:cs typeface="Times New Roman" panose="02020603050405020304" pitchFamily="18" charset="0"/>
              </a:rPr>
              <a:t>Fair use sets limits on how much material can be copied from copyrighted material such as text, music, quotes and pictures.  </a:t>
            </a:r>
          </a:p>
          <a:p>
            <a:pPr marL="0" indent="0">
              <a:buNone/>
            </a:pPr>
            <a:r>
              <a:rPr lang="en-US" sz="1200" i="1" dirty="0" smtClean="0">
                <a:latin typeface="Times New Roman" panose="02020603050405020304" pitchFamily="18" charset="0"/>
                <a:cs typeface="Times New Roman" panose="02020603050405020304" pitchFamily="18" charset="0"/>
              </a:rPr>
              <a:t>Fact- Fair use does not have a “rule of thumb’ to go by. Each case should be considered individually for its educational benefit in relation to the amount of material used.</a:t>
            </a:r>
          </a:p>
          <a:p>
            <a:pPr marL="0" indent="0">
              <a:buNone/>
            </a:pPr>
            <a:r>
              <a:rPr lang="en-US" sz="1200" dirty="0" smtClean="0">
                <a:latin typeface="Times New Roman" panose="02020603050405020304" pitchFamily="18" charset="0"/>
                <a:cs typeface="Times New Roman" panose="02020603050405020304" pitchFamily="18" charset="0"/>
              </a:rPr>
              <a:t>Using copyrighted material is absolutely forbidden. </a:t>
            </a:r>
          </a:p>
          <a:p>
            <a:pPr marL="0" indent="0">
              <a:buNone/>
            </a:pPr>
            <a:r>
              <a:rPr lang="en-US" sz="1200" i="1" dirty="0" smtClean="0">
                <a:latin typeface="Times New Roman" panose="02020603050405020304" pitchFamily="18" charset="0"/>
                <a:cs typeface="Times New Roman" panose="02020603050405020304" pitchFamily="18" charset="0"/>
              </a:rPr>
              <a:t>Fact-Fair use helps to generate  creativity and new ideas. It actually supports the 1</a:t>
            </a:r>
            <a:r>
              <a:rPr lang="en-US" sz="1200" i="1" baseline="30000" dirty="0" smtClean="0">
                <a:latin typeface="Times New Roman" panose="02020603050405020304" pitchFamily="18" charset="0"/>
                <a:cs typeface="Times New Roman" panose="02020603050405020304" pitchFamily="18" charset="0"/>
              </a:rPr>
              <a:t>st</a:t>
            </a:r>
            <a:r>
              <a:rPr lang="en-US" sz="1200" i="1" dirty="0" smtClean="0">
                <a:latin typeface="Times New Roman" panose="02020603050405020304" pitchFamily="18" charset="0"/>
                <a:cs typeface="Times New Roman" panose="02020603050405020304" pitchFamily="18" charset="0"/>
              </a:rPr>
              <a:t> Amendment’s Freedom of Speech Right.</a:t>
            </a:r>
          </a:p>
          <a:p>
            <a:pPr marL="0" indent="0">
              <a:buNone/>
            </a:pPr>
            <a:r>
              <a:rPr lang="en-US" sz="1200" dirty="0" smtClean="0">
                <a:latin typeface="Times New Roman" panose="02020603050405020304" pitchFamily="18" charset="0"/>
                <a:cs typeface="Times New Roman" panose="02020603050405020304" pitchFamily="18" charset="0"/>
              </a:rPr>
              <a:t>I could get sued for citing fair use of copyrighted materials.</a:t>
            </a:r>
          </a:p>
          <a:p>
            <a:pPr marL="0" indent="0">
              <a:buNone/>
            </a:pPr>
            <a:r>
              <a:rPr lang="en-US" sz="1200" i="1" dirty="0" smtClean="0">
                <a:latin typeface="Times New Roman" panose="02020603050405020304" pitchFamily="18" charset="0"/>
                <a:cs typeface="Times New Roman" panose="02020603050405020304" pitchFamily="18" charset="0"/>
              </a:rPr>
              <a:t>Fact-If you use good reason when using the materials and can show the educational purpose, you most likely will be within the law.</a:t>
            </a:r>
          </a:p>
          <a:p>
            <a:pPr marL="0" indent="0">
              <a:buNone/>
            </a:pPr>
            <a:r>
              <a:rPr lang="en-US" sz="1200" dirty="0" smtClean="0">
                <a:latin typeface="Times New Roman" panose="02020603050405020304" pitchFamily="18" charset="0"/>
                <a:cs typeface="Times New Roman" panose="02020603050405020304" pitchFamily="18" charset="0"/>
              </a:rPr>
              <a:t>As long as I am not making money off of the copyrighted materials, I can claim fair use and not get in trouble.</a:t>
            </a:r>
          </a:p>
          <a:p>
            <a:pPr marL="0" indent="0">
              <a:buNone/>
            </a:pPr>
            <a:r>
              <a:rPr lang="en-US" sz="1200" i="1" dirty="0" smtClean="0">
                <a:latin typeface="Times New Roman" panose="02020603050405020304" pitchFamily="18" charset="0"/>
                <a:cs typeface="Times New Roman" panose="02020603050405020304" pitchFamily="18" charset="0"/>
              </a:rPr>
              <a:t>Fact- You must use good reason and be able to show educational purpose to be within the law.</a:t>
            </a:r>
          </a:p>
          <a:p>
            <a:pPr marL="0" indent="0">
              <a:buNone/>
            </a:pPr>
            <a:r>
              <a:rPr lang="en-US" sz="1200" dirty="0" smtClean="0">
                <a:latin typeface="Times New Roman" panose="02020603050405020304" pitchFamily="18" charset="0"/>
                <a:cs typeface="Times New Roman" panose="02020603050405020304" pitchFamily="18" charset="0"/>
              </a:rPr>
              <a:t>I must contact the person for permission to use his material or fill out forms for permission.</a:t>
            </a:r>
          </a:p>
          <a:p>
            <a:pPr marL="0" indent="0">
              <a:buNone/>
            </a:pPr>
            <a:r>
              <a:rPr lang="en-US" sz="1200" i="1" dirty="0" smtClean="0">
                <a:latin typeface="Times New Roman" panose="02020603050405020304" pitchFamily="18" charset="0"/>
                <a:cs typeface="Times New Roman" panose="02020603050405020304" pitchFamily="18" charset="0"/>
              </a:rPr>
              <a:t> Fact-No, you do not. </a:t>
            </a:r>
          </a:p>
          <a:p>
            <a:pPr marL="0" indent="0">
              <a:buNone/>
            </a:pPr>
            <a:r>
              <a:rPr lang="en-US" sz="1200" dirty="0" smtClean="0">
                <a:latin typeface="Times New Roman" panose="02020603050405020304" pitchFamily="18" charset="0"/>
                <a:cs typeface="Times New Roman" panose="02020603050405020304" pitchFamily="18" charset="0"/>
              </a:rPr>
              <a:t>If I properly give attribution to my source of materials, I will not  infringe on copyright laws.</a:t>
            </a:r>
          </a:p>
          <a:p>
            <a:pPr marL="0" indent="0">
              <a:buNone/>
            </a:pPr>
            <a:r>
              <a:rPr lang="en-US" sz="1200" i="1" dirty="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Fact-Copyright is not like plagiarism.  Just because credit is given to a source does not mean that copyright has been honored even through fair use.</a:t>
            </a:r>
          </a:p>
          <a:p>
            <a:pPr marL="0" indent="0">
              <a:buNone/>
            </a:pPr>
            <a:endParaRPr lang="en-US" dirty="0"/>
          </a:p>
        </p:txBody>
      </p:sp>
      <p:sp>
        <p:nvSpPr>
          <p:cNvPr id="4" name="Rectangle 3"/>
          <p:cNvSpPr/>
          <p:nvPr/>
        </p:nvSpPr>
        <p:spPr>
          <a:xfrm>
            <a:off x="728134" y="392668"/>
            <a:ext cx="2319866"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Fair Use Myths Busted</a:t>
            </a:r>
          </a:p>
        </p:txBody>
      </p:sp>
      <p:sp>
        <p:nvSpPr>
          <p:cNvPr id="5" name="Rectangle 4"/>
          <p:cNvSpPr/>
          <p:nvPr/>
        </p:nvSpPr>
        <p:spPr>
          <a:xfrm>
            <a:off x="381000" y="413266"/>
            <a:ext cx="2971800" cy="6202387"/>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solidFill>
                <a:prstClr val="white"/>
              </a:solidFill>
            </a:endParaRPr>
          </a:p>
        </p:txBody>
      </p:sp>
      <p:sp>
        <p:nvSpPr>
          <p:cNvPr id="6" name="Rectangle 5"/>
          <p:cNvSpPr/>
          <p:nvPr/>
        </p:nvSpPr>
        <p:spPr>
          <a:xfrm>
            <a:off x="3505200" y="413266"/>
            <a:ext cx="2971800" cy="6202388"/>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solidFill>
                <a:prstClr val="white"/>
              </a:solidFill>
            </a:endParaRPr>
          </a:p>
        </p:txBody>
      </p:sp>
      <p:sp>
        <p:nvSpPr>
          <p:cNvPr id="7" name="TextBox 6"/>
          <p:cNvSpPr txBox="1"/>
          <p:nvPr/>
        </p:nvSpPr>
        <p:spPr>
          <a:xfrm>
            <a:off x="4114800" y="392668"/>
            <a:ext cx="144142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If in Doubt…</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81400" y="639425"/>
            <a:ext cx="2819400" cy="637097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Consider how your are using the copyrighted material.</a:t>
            </a:r>
          </a:p>
          <a:p>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How big is the audience that will view it?</a:t>
            </a: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Are you putting it on your website or blog where anyone can download the material and make copies?</a:t>
            </a: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Are you using it for commercial, non commercial or personal use?</a:t>
            </a: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Did you use more of the material than you really needed to convey the educational value?</a:t>
            </a: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Did you use the material exactly as found or did you transform it into something else?</a:t>
            </a: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Is it factual material or creative material?</a:t>
            </a: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Are you acting in good faith using good reason and best practices?</a:t>
            </a: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Will you benefit monetarily from the use of the material?</a:t>
            </a:r>
          </a:p>
          <a:p>
            <a:pPr marL="171450" indent="-171450">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Will your use of the material affect the creator’s market or intended use?</a:t>
            </a:r>
          </a:p>
          <a:p>
            <a:r>
              <a:rPr lang="en-US" sz="1200" dirty="0" smtClean="0">
                <a:latin typeface="Times New Roman" panose="02020603050405020304" pitchFamily="18" charset="0"/>
                <a:cs typeface="Times New Roman" panose="02020603050405020304" pitchFamily="18" charset="0"/>
              </a:rPr>
              <a:t>Remember:</a:t>
            </a:r>
          </a:p>
          <a:p>
            <a:r>
              <a:rPr lang="en-US" sz="1200" dirty="0" smtClean="0">
                <a:latin typeface="Times New Roman" panose="02020603050405020304" pitchFamily="18" charset="0"/>
                <a:cs typeface="Times New Roman" panose="02020603050405020304" pitchFamily="18" charset="0"/>
              </a:rPr>
              <a:t>The courts treat each case of copyright infringement individually based on its policies of fair use.  If you are acting in good faith and as an educational steward conveying knowledge to your students, your use of copyrighted materials will probably be considered </a:t>
            </a:r>
            <a:r>
              <a:rPr lang="en-US" sz="1200" dirty="0">
                <a:latin typeface="Times New Roman" panose="02020603050405020304" pitchFamily="18" charset="0"/>
                <a:cs typeface="Times New Roman" panose="02020603050405020304" pitchFamily="18" charset="0"/>
              </a:rPr>
              <a:t>f</a:t>
            </a:r>
            <a:r>
              <a:rPr lang="en-US" sz="1200" dirty="0" smtClean="0">
                <a:latin typeface="Times New Roman" panose="02020603050405020304" pitchFamily="18" charset="0"/>
                <a:cs typeface="Times New Roman" panose="02020603050405020304" pitchFamily="18" charset="0"/>
              </a:rPr>
              <a:t>air use.</a:t>
            </a:r>
          </a:p>
          <a:p>
            <a:endParaRPr lang="en-US" sz="1200" dirty="0" smtClean="0">
              <a:latin typeface="Times New Roman" panose="02020603050405020304" pitchFamily="18" charset="0"/>
              <a:cs typeface="Times New Roman" panose="02020603050405020304" pitchFamily="18" charset="0"/>
            </a:endParaRPr>
          </a:p>
        </p:txBody>
      </p:sp>
      <p:sp>
        <p:nvSpPr>
          <p:cNvPr id="9" name="Rectangle 8"/>
          <p:cNvSpPr/>
          <p:nvPr/>
        </p:nvSpPr>
        <p:spPr>
          <a:xfrm>
            <a:off x="381000" y="6705600"/>
            <a:ext cx="6096000" cy="2133600"/>
          </a:xfrm>
          <a:prstGeom prst="rect">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solidFill>
                <a:prstClr val="white"/>
              </a:solidFill>
            </a:endParaRPr>
          </a:p>
        </p:txBody>
      </p:sp>
      <p:sp>
        <p:nvSpPr>
          <p:cNvPr id="10" name="TextBox 9"/>
          <p:cNvSpPr txBox="1"/>
          <p:nvPr/>
        </p:nvSpPr>
        <p:spPr>
          <a:xfrm>
            <a:off x="533400" y="6725062"/>
            <a:ext cx="371845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Websites and Resources for Educators</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6228" y="7061787"/>
            <a:ext cx="2390398" cy="2677656"/>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hlinkClick r:id="rId2"/>
              </a:rPr>
              <a:t>Teaching Copyright.org</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hlinkClick r:id="rId3"/>
              </a:rPr>
              <a:t>Copyright.gov</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hlinkClick r:id="rId4"/>
              </a:rPr>
              <a:t>Creative Commons.org</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hlinkClick r:id="rId5"/>
              </a:rPr>
              <a:t>Copyright Guidelines for Educators</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hlinkClick r:id="rId6"/>
              </a:rPr>
              <a:t>The Edublogger.com</a:t>
            </a:r>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0" y="6808518"/>
            <a:ext cx="1080065" cy="1080065"/>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2139" y="7126893"/>
            <a:ext cx="811127" cy="86906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0324" y="7292328"/>
            <a:ext cx="2207475" cy="1376574"/>
          </a:xfrm>
          <a:prstGeom prst="rect">
            <a:avLst/>
          </a:prstGeom>
        </p:spPr>
      </p:pic>
      <p:pic>
        <p:nvPicPr>
          <p:cNvPr id="17" name="Picture 2" descr="C:\Users\jennifer.martin\AppData\Local\Microsoft\Windows\Temporary Internet Files\Content.IE5\BNXZ30E3\MC90002989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60637" y="247683"/>
            <a:ext cx="816363" cy="97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0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References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447800"/>
            <a:ext cx="5715000" cy="6034617"/>
          </a:xfrm>
        </p:spPr>
        <p:txBody>
          <a:bodyPr>
            <a:normAutofit fontScale="92500" lnSpcReduction="10000"/>
          </a:bodyPr>
          <a:lstStyle/>
          <a:p>
            <a:pPr marL="0" indent="0">
              <a:buNone/>
            </a:pPr>
            <a:endParaRPr lang="en-US" sz="1200" dirty="0" smtClean="0">
              <a:latin typeface="Times New Roman" panose="02020603050405020304" pitchFamily="18" charset="0"/>
              <a:cs typeface="Times New Roman" panose="02020603050405020304" pitchFamily="18" charset="0"/>
            </a:endParaRPr>
          </a:p>
          <a:p>
            <a:pPr marL="0" indent="0">
              <a:lnSpc>
                <a:spcPct val="200000"/>
              </a:lnSpc>
              <a:buNone/>
            </a:pPr>
            <a:r>
              <a:rPr lang="en-US" sz="1200" i="1" dirty="0"/>
              <a:t>Copyright and </a:t>
            </a:r>
            <a:r>
              <a:rPr lang="en-US" sz="1200" i="1" dirty="0" smtClean="0"/>
              <a:t>Fair Use Guidelines for Teachers</a:t>
            </a:r>
            <a:r>
              <a:rPr lang="en-US" sz="1200" i="1" dirty="0"/>
              <a:t>.</a:t>
            </a:r>
            <a:r>
              <a:rPr lang="en-US" sz="1200" dirty="0"/>
              <a:t> (</a:t>
            </a:r>
            <a:r>
              <a:rPr lang="en-US" sz="1200" dirty="0" smtClean="0"/>
              <a:t>2014</a:t>
            </a:r>
            <a:r>
              <a:rPr lang="en-US" sz="1200" dirty="0"/>
              <a:t>)</a:t>
            </a:r>
            <a:r>
              <a:rPr lang="en-US" sz="1200" dirty="0" smtClean="0"/>
              <a:t>. </a:t>
            </a:r>
            <a:r>
              <a:rPr lang="en-US" sz="1200" dirty="0"/>
              <a:t>Retrieved from Tech </a:t>
            </a:r>
            <a:r>
              <a:rPr lang="en-US" sz="1200" dirty="0" smtClean="0"/>
              <a:t>Learning.com</a:t>
            </a:r>
            <a:r>
              <a:rPr lang="en-US" sz="1200" dirty="0"/>
              <a:t>: </a:t>
            </a:r>
            <a:r>
              <a:rPr lang="en-US" sz="1200" dirty="0" smtClean="0"/>
              <a:t>	http</a:t>
            </a:r>
            <a:r>
              <a:rPr lang="en-US" sz="1200" dirty="0"/>
              <a:t>://</a:t>
            </a:r>
            <a:r>
              <a:rPr lang="en-US" sz="1200" dirty="0" smtClean="0"/>
              <a:t>www.techlearning.com/techlearning/pdf/events/techforum/tx05/t	eachercopyright_chart.pdf</a:t>
            </a:r>
            <a:endParaRPr lang="en-US" sz="1200" dirty="0"/>
          </a:p>
          <a:p>
            <a:pPr marL="0" indent="0">
              <a:buNone/>
            </a:pPr>
            <a:endParaRPr lang="en-US" sz="1200" i="1" dirty="0" smtClean="0"/>
          </a:p>
          <a:p>
            <a:pPr marL="0" indent="0">
              <a:buNone/>
            </a:pPr>
            <a:r>
              <a:rPr lang="en-US" sz="1200" i="1" dirty="0" smtClean="0"/>
              <a:t>Fair </a:t>
            </a:r>
            <a:r>
              <a:rPr lang="en-US" sz="1200" i="1" dirty="0"/>
              <a:t>Use</a:t>
            </a:r>
            <a:r>
              <a:rPr lang="en-US" sz="1200" dirty="0"/>
              <a:t>. (</a:t>
            </a:r>
            <a:r>
              <a:rPr lang="en-US" sz="1200" dirty="0" smtClean="0"/>
              <a:t>2014</a:t>
            </a:r>
            <a:r>
              <a:rPr lang="en-US" sz="1200" dirty="0"/>
              <a:t>)</a:t>
            </a:r>
            <a:r>
              <a:rPr lang="en-US" sz="1200" dirty="0" smtClean="0"/>
              <a:t>. </a:t>
            </a:r>
            <a:r>
              <a:rPr lang="en-US" sz="1200" dirty="0"/>
              <a:t>Retrieved from Copyright.gov: http://www.copyright.gov/fls/fl102.html</a:t>
            </a:r>
          </a:p>
          <a:p>
            <a:pPr marL="0" indent="0">
              <a:buNone/>
            </a:pPr>
            <a:endParaRPr lang="en-US" sz="1200" i="1" dirty="0" smtClean="0"/>
          </a:p>
          <a:p>
            <a:pPr marL="0" indent="0">
              <a:lnSpc>
                <a:spcPct val="200000"/>
              </a:lnSpc>
              <a:buNone/>
            </a:pPr>
            <a:r>
              <a:rPr lang="en-US" sz="1200" i="1" dirty="0" smtClean="0"/>
              <a:t>Teaching </a:t>
            </a:r>
            <a:r>
              <a:rPr lang="en-US" sz="1200" i="1" dirty="0"/>
              <a:t>Copyright</a:t>
            </a:r>
            <a:r>
              <a:rPr lang="en-US" sz="1200" dirty="0"/>
              <a:t>. (</a:t>
            </a:r>
            <a:r>
              <a:rPr lang="en-US" sz="1200" dirty="0" smtClean="0"/>
              <a:t>2014). </a:t>
            </a:r>
            <a:r>
              <a:rPr lang="en-US" sz="1200" dirty="0"/>
              <a:t>Retrieved from Teaching Copyright.org: </a:t>
            </a:r>
            <a:r>
              <a:rPr lang="en-US" sz="1200" dirty="0" smtClean="0"/>
              <a:t>	http</a:t>
            </a:r>
            <a:r>
              <a:rPr lang="en-US" sz="1200" dirty="0"/>
              <a:t>://www.teachingcopyright.org/</a:t>
            </a:r>
          </a:p>
          <a:p>
            <a:pPr marL="0" indent="0">
              <a:buNone/>
            </a:pPr>
            <a:endParaRPr lang="en-US" sz="1200" i="1" dirty="0" smtClean="0"/>
          </a:p>
          <a:p>
            <a:pPr marL="0" indent="0">
              <a:lnSpc>
                <a:spcPct val="200000"/>
              </a:lnSpc>
              <a:buNone/>
            </a:pPr>
            <a:r>
              <a:rPr lang="en-US" sz="1200" i="1" dirty="0" smtClean="0"/>
              <a:t>The </a:t>
            </a:r>
            <a:r>
              <a:rPr lang="en-US" sz="1200" i="1" dirty="0"/>
              <a:t>Code of Best Practices in Fair Use for Media Literacy Education</a:t>
            </a:r>
            <a:r>
              <a:rPr lang="en-US" sz="1200" dirty="0"/>
              <a:t>. (</a:t>
            </a:r>
            <a:r>
              <a:rPr lang="en-US" sz="1200" dirty="0" smtClean="0"/>
              <a:t>2014</a:t>
            </a:r>
            <a:r>
              <a:rPr lang="en-US" sz="1200" dirty="0"/>
              <a:t>)</a:t>
            </a:r>
            <a:r>
              <a:rPr lang="en-US" sz="1200" dirty="0" smtClean="0"/>
              <a:t>. </a:t>
            </a:r>
            <a:r>
              <a:rPr lang="en-US" sz="1200" dirty="0"/>
              <a:t>Retrieved </a:t>
            </a:r>
            <a:r>
              <a:rPr lang="en-US" sz="1200" dirty="0" smtClean="0"/>
              <a:t>	from </a:t>
            </a:r>
            <a:r>
              <a:rPr lang="en-US" sz="1200" dirty="0"/>
              <a:t>Center of Media and Social Impact: http://</a:t>
            </a:r>
            <a:r>
              <a:rPr lang="en-US" sz="1200" dirty="0" smtClean="0"/>
              <a:t>www.cmsimpact.org/fair-	use/related-materials/codes/code-best-practices-fair-use-media-literacy-	education</a:t>
            </a:r>
            <a:endParaRPr lang="en-US" sz="1200" dirty="0"/>
          </a:p>
          <a:p>
            <a:pPr marL="0" indent="0">
              <a:buNone/>
            </a:pPr>
            <a:endParaRPr lang="en-US" sz="1200" dirty="0" smtClean="0"/>
          </a:p>
          <a:p>
            <a:pPr marL="0" indent="0">
              <a:lnSpc>
                <a:spcPct val="210000"/>
              </a:lnSpc>
              <a:buNone/>
            </a:pPr>
            <a:r>
              <a:rPr lang="en-US" sz="1200" dirty="0" smtClean="0"/>
              <a:t>Burt</a:t>
            </a:r>
            <a:r>
              <a:rPr lang="en-US" sz="1200" dirty="0"/>
              <a:t>, R. (2012, February 9). </a:t>
            </a:r>
            <a:r>
              <a:rPr lang="en-US" sz="1200" i="1" dirty="0"/>
              <a:t>The Educator’s Guide to Copyright, Fair Use, and Creative </a:t>
            </a:r>
            <a:r>
              <a:rPr lang="en-US" sz="1200" i="1" dirty="0" smtClean="0"/>
              <a:t>	Commons</a:t>
            </a:r>
            <a:r>
              <a:rPr lang="en-US" sz="1200" i="1" dirty="0"/>
              <a:t>.</a:t>
            </a:r>
            <a:r>
              <a:rPr lang="en-US" sz="1200" dirty="0"/>
              <a:t> Retrieved from The Edublogger.com: </a:t>
            </a:r>
            <a:r>
              <a:rPr lang="en-US" sz="1200" dirty="0" smtClean="0"/>
              <a:t>	http</a:t>
            </a:r>
            <a:r>
              <a:rPr lang="en-US" sz="1200" dirty="0"/>
              <a:t>://</a:t>
            </a:r>
            <a:r>
              <a:rPr lang="en-US" sz="1200" dirty="0" smtClean="0"/>
              <a:t>theedublogger.com/2012/02/09/the-educators-guide-to-copyright-	fair-use-and-creative-commons</a:t>
            </a:r>
            <a:r>
              <a:rPr lang="en-US" sz="1200" dirty="0"/>
              <a:t>/</a:t>
            </a:r>
          </a:p>
          <a:p>
            <a:pPr marL="0" indent="0">
              <a:lnSpc>
                <a:spcPct val="210000"/>
              </a:lnSpc>
              <a:buNone/>
            </a:pPr>
            <a:r>
              <a:rPr lang="en-US" sz="1200" dirty="0"/>
              <a:t> </a:t>
            </a:r>
          </a:p>
          <a:p>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1406284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729B78D0348C4C9B0498BAC11FCC4C" ma:contentTypeVersion="1" ma:contentTypeDescription="Create a new document." ma:contentTypeScope="" ma:versionID="fea9d98ce371d5089194259f98149c35">
  <xsd:schema xmlns:xsd="http://www.w3.org/2001/XMLSchema" xmlns:xs="http://www.w3.org/2001/XMLSchema" xmlns:p="http://schemas.microsoft.com/office/2006/metadata/properties" xmlns:ns3="72cab833-ed9f-4627-9543-971c9ef21bd4" targetNamespace="http://schemas.microsoft.com/office/2006/metadata/properties" ma:root="true" ma:fieldsID="77c1922cf266c61084b8105d103abc1e" ns3:_="">
    <xsd:import namespace="72cab833-ed9f-4627-9543-971c9ef21bd4"/>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ab833-ed9f-4627-9543-971c9ef21b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8033D4-F4F8-48C9-BB78-8CB4A51AA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ab833-ed9f-4627-9543-971c9ef21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BB081-8E3E-453E-A570-FC156EB9C168}">
  <ds:schemaRefs>
    <ds:schemaRef ds:uri="http://schemas.microsoft.com/sharepoint/v3/contenttype/forms"/>
  </ds:schemaRefs>
</ds:datastoreItem>
</file>

<file path=customXml/itemProps3.xml><?xml version="1.0" encoding="utf-8"?>
<ds:datastoreItem xmlns:ds="http://schemas.openxmlformats.org/officeDocument/2006/customXml" ds:itemID="{E288C4C8-689B-42C8-9D24-9FB4A039531C}">
  <ds:schemaRefs>
    <ds:schemaRef ds:uri="http://schemas.microsoft.com/office/infopath/2007/PartnerControls"/>
    <ds:schemaRef ds:uri="http://purl.org/dc/elements/1.1/"/>
    <ds:schemaRef ds:uri="http://schemas.microsoft.com/office/2006/metadata/properties"/>
    <ds:schemaRef ds:uri="72cab833-ed9f-4627-9543-971c9ef21bd4"/>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489</TotalTime>
  <Words>878</Words>
  <Application>Microsoft Office PowerPoint</Application>
  <PresentationFormat>Letter Paper (8.5x11 in)</PresentationFormat>
  <Paragraphs>85</Paragraphs>
  <Slides>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vt:lpstr>
      <vt:lpstr>Calibri</vt:lpstr>
      <vt:lpstr>ChunkyTree</vt:lpstr>
      <vt:lpstr>Ckdotty</vt:lpstr>
      <vt:lpstr>Ckshadow</vt:lpstr>
      <vt:lpstr>Courier New</vt:lpstr>
      <vt:lpstr>LLElementaryDots</vt:lpstr>
      <vt:lpstr>Times New Roman</vt:lpstr>
      <vt:lpstr>Wingdings</vt:lpstr>
      <vt:lpstr>Office Theme</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Jen's Laptop</dc:creator>
  <cp:lastModifiedBy>Jennifer Martin</cp:lastModifiedBy>
  <cp:revision>46</cp:revision>
  <dcterms:created xsi:type="dcterms:W3CDTF">2013-09-15T02:39:49Z</dcterms:created>
  <dcterms:modified xsi:type="dcterms:W3CDTF">2017-10-20T19:04:51Z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0x0101007F729B78D0348C4C9B0498BAC11FCC4C</vt:lpwstr>
  </property>
  <property fmtid="{D5CDD505-2E9C-101B-9397-08002B2CF9AE}" pid="3" name="IsMyDocuments">
    <vt:bool>true</vt:bool>
  </property>
</Properties>
</file>